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83" r:id="rId3"/>
    <p:sldId id="276" r:id="rId4"/>
    <p:sldId id="257" r:id="rId5"/>
    <p:sldId id="258" r:id="rId6"/>
    <p:sldId id="299" r:id="rId7"/>
    <p:sldId id="300" r:id="rId8"/>
    <p:sldId id="278" r:id="rId9"/>
    <p:sldId id="291" r:id="rId10"/>
    <p:sldId id="292" r:id="rId11"/>
    <p:sldId id="301" r:id="rId12"/>
    <p:sldId id="293" r:id="rId13"/>
    <p:sldId id="302" r:id="rId14"/>
    <p:sldId id="296" r:id="rId15"/>
    <p:sldId id="308" r:id="rId16"/>
    <p:sldId id="312" r:id="rId17"/>
    <p:sldId id="325" r:id="rId18"/>
    <p:sldId id="318" r:id="rId19"/>
    <p:sldId id="319" r:id="rId20"/>
    <p:sldId id="320" r:id="rId21"/>
    <p:sldId id="328" r:id="rId22"/>
    <p:sldId id="314" r:id="rId23"/>
    <p:sldId id="315" r:id="rId24"/>
    <p:sldId id="316" r:id="rId25"/>
    <p:sldId id="317" r:id="rId26"/>
    <p:sldId id="275" r:id="rId27"/>
    <p:sldId id="324" r:id="rId28"/>
    <p:sldId id="290" r:id="rId29"/>
    <p:sldId id="309" r:id="rId30"/>
    <p:sldId id="311" r:id="rId31"/>
    <p:sldId id="289" r:id="rId32"/>
    <p:sldId id="263" r:id="rId33"/>
    <p:sldId id="266" r:id="rId34"/>
    <p:sldId id="265" r:id="rId35"/>
    <p:sldId id="323" r:id="rId36"/>
    <p:sldId id="268" r:id="rId37"/>
    <p:sldId id="294" r:id="rId38"/>
    <p:sldId id="297" r:id="rId39"/>
    <p:sldId id="298" r:id="rId4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000000"/>
    <a:srgbClr val="F63D18"/>
    <a:srgbClr val="F72717"/>
    <a:srgbClr val="0012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3" autoAdjust="0"/>
    <p:restoredTop sz="86535" autoAdjust="0"/>
  </p:normalViewPr>
  <p:slideViewPr>
    <p:cSldViewPr>
      <p:cViewPr varScale="1">
        <p:scale>
          <a:sx n="64" d="100"/>
          <a:sy n="64" d="100"/>
        </p:scale>
        <p:origin x="1548" y="48"/>
      </p:cViewPr>
      <p:guideLst>
        <p:guide orient="horz" pos="2160"/>
        <p:guide pos="2880"/>
      </p:guideLst>
    </p:cSldViewPr>
  </p:slideViewPr>
  <p:outlineViewPr>
    <p:cViewPr>
      <p:scale>
        <a:sx n="33" d="100"/>
        <a:sy n="33" d="100"/>
      </p:scale>
      <p:origin x="0" y="348"/>
    </p:cViewPr>
  </p:outlineViewPr>
  <p:notesTextViewPr>
    <p:cViewPr>
      <p:scale>
        <a:sx n="100" d="100"/>
        <a:sy n="100" d="100"/>
      </p:scale>
      <p:origin x="0" y="-54"/>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28485BB-5E44-4CB5-BA6F-BE52D5329A35}" type="datetimeFigureOut">
              <a:rPr lang="en-US" smtClean="0"/>
              <a:pPr/>
              <a:t>2/29/2016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7EFBE88-39E6-4CFF-BA06-3F0F657E651D}" type="slidenum">
              <a:rPr lang="en-US" smtClean="0"/>
              <a:pPr/>
              <a:t>‹#›</a:t>
            </a:fld>
            <a:endParaRPr lang="en-US"/>
          </a:p>
        </p:txBody>
      </p:sp>
    </p:spTree>
    <p:extLst>
      <p:ext uri="{BB962C8B-B14F-4D97-AF65-F5344CB8AC3E}">
        <p14:creationId xmlns:p14="http://schemas.microsoft.com/office/powerpoint/2010/main" val="1515599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Today I’m going to share some things that matter to me and others at an organization called Equal Exchange.</a:t>
            </a:r>
          </a:p>
          <a:p>
            <a:endParaRPr lang="en-US" baseline="0" dirty="0" smtClean="0"/>
          </a:p>
          <a:p>
            <a:r>
              <a:rPr lang="en-US" baseline="0" dirty="0" smtClean="0"/>
              <a:t>I thought you might want to learn about these things, too, and even how they relate to what you will be selling in your Equal Exchange fundraiser. So, to start off…</a:t>
            </a:r>
          </a:p>
          <a:p>
            <a:endParaRPr lang="en-US" baseline="0" dirty="0" smtClean="0"/>
          </a:p>
          <a:p>
            <a:r>
              <a:rPr lang="en-US" b="1" i="1" baseline="0" dirty="0" smtClean="0"/>
              <a:t>Or, if not Fundraising:</a:t>
            </a:r>
          </a:p>
          <a:p>
            <a:endParaRPr lang="en-US" baseline="0" dirty="0" smtClean="0"/>
          </a:p>
          <a:p>
            <a:r>
              <a:rPr lang="en-US" baseline="0" dirty="0" smtClean="0"/>
              <a:t>I thought you might want to learn about these things, too, and even how they relate to your life and values. So, to start off…</a:t>
            </a:r>
          </a:p>
          <a:p>
            <a:endParaRPr lang="en-US" baseline="0" dirty="0" smtClean="0"/>
          </a:p>
        </p:txBody>
      </p:sp>
      <p:sp>
        <p:nvSpPr>
          <p:cNvPr id="4" name="Slide Number Placeholder 3"/>
          <p:cNvSpPr>
            <a:spLocks noGrp="1"/>
          </p:cNvSpPr>
          <p:nvPr>
            <p:ph type="sldNum" sz="quarter" idx="10"/>
          </p:nvPr>
        </p:nvSpPr>
        <p:spPr/>
        <p:txBody>
          <a:bodyPr/>
          <a:lstStyle/>
          <a:p>
            <a:fld id="{E7EFBE88-39E6-4CFF-BA06-3F0F657E651D}" type="slidenum">
              <a:rPr lang="en-US" smtClean="0"/>
              <a:pPr/>
              <a:t>1</a:t>
            </a:fld>
            <a:endParaRPr lang="en-US"/>
          </a:p>
        </p:txBody>
      </p:sp>
    </p:spTree>
    <p:extLst>
      <p:ext uri="{BB962C8B-B14F-4D97-AF65-F5344CB8AC3E}">
        <p14:creationId xmlns:p14="http://schemas.microsoft.com/office/powerpoint/2010/main" val="3454446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Here is Victor in Peru who grows chocolate for Equal Exchange chocolate bars…</a:t>
            </a:r>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10</a:t>
            </a:fld>
            <a:endParaRPr lang="en-US"/>
          </a:p>
        </p:txBody>
      </p:sp>
    </p:spTree>
    <p:extLst>
      <p:ext uri="{BB962C8B-B14F-4D97-AF65-F5344CB8AC3E}">
        <p14:creationId xmlns:p14="http://schemas.microsoft.com/office/powerpoint/2010/main" val="216329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t>
            </a:r>
            <a:r>
              <a:rPr lang="en-US" dirty="0" err="1" smtClean="0"/>
              <a:t>Binita</a:t>
            </a:r>
            <a:r>
              <a:rPr lang="en-US" baseline="0" dirty="0" smtClean="0"/>
              <a:t> </a:t>
            </a:r>
            <a:r>
              <a:rPr lang="en-US" baseline="0" dirty="0" err="1" smtClean="0"/>
              <a:t>Rai</a:t>
            </a:r>
            <a:r>
              <a:rPr lang="en-US" baseline="0" dirty="0" smtClean="0"/>
              <a:t> growing some tea in her yard in Sri Lanka- Equal Exchange sells her tea!</a:t>
            </a:r>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11</a:t>
            </a:fld>
            <a:endParaRPr lang="en-US"/>
          </a:p>
        </p:txBody>
      </p:sp>
    </p:spTree>
    <p:extLst>
      <p:ext uri="{BB962C8B-B14F-4D97-AF65-F5344CB8AC3E}">
        <p14:creationId xmlns:p14="http://schemas.microsoft.com/office/powerpoint/2010/main" val="341039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this is </a:t>
            </a:r>
            <a:r>
              <a:rPr lang="en-US" sz="1200" kern="1200" dirty="0" smtClean="0">
                <a:solidFill>
                  <a:schemeClr val="tx1"/>
                </a:solidFill>
                <a:latin typeface="+mn-lt"/>
                <a:ea typeface="+mn-ea"/>
                <a:cs typeface="+mn-cs"/>
              </a:rPr>
              <a:t>Andres Rivera-</a:t>
            </a:r>
            <a:r>
              <a:rPr lang="en-US" sz="1200" kern="1200" dirty="0" err="1" smtClean="0">
                <a:solidFill>
                  <a:schemeClr val="tx1"/>
                </a:solidFill>
                <a:latin typeface="+mn-lt"/>
                <a:ea typeface="+mn-ea"/>
                <a:cs typeface="+mn-cs"/>
              </a:rPr>
              <a:t>Leocadio</a:t>
            </a:r>
            <a:r>
              <a:rPr lang="en-US" baseline="0" dirty="0" smtClean="0"/>
              <a:t> in the Dominican Republic, who is showing us a chocolate pod here!</a:t>
            </a:r>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12</a:t>
            </a:fld>
            <a:endParaRPr lang="en-US"/>
          </a:p>
        </p:txBody>
      </p:sp>
    </p:spTree>
    <p:extLst>
      <p:ext uri="{BB962C8B-B14F-4D97-AF65-F5344CB8AC3E}">
        <p14:creationId xmlns:p14="http://schemas.microsoft.com/office/powerpoint/2010/main" val="1240465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p:spPr>
        <p:txBody>
          <a:bodyPr/>
          <a:lstStyle/>
          <a:p>
            <a:r>
              <a:rPr lang="en-US" baseline="0" dirty="0" smtClean="0"/>
              <a:t>So, why am I sharing about where your chocolate and other products come from?  Why is it special?  Why does it matter?</a:t>
            </a:r>
          </a:p>
          <a:p>
            <a:endParaRPr lang="en-US" baseline="0" dirty="0" smtClean="0"/>
          </a:p>
          <a:p>
            <a:r>
              <a:rPr lang="en-US" baseline="0" dirty="0" smtClean="0"/>
              <a:t>At Equal Exchange they believe that everyone, including the farmers they get their foods from that are sold to you, should be treated well.  They think farmers should be paid what their crops are worth.</a:t>
            </a:r>
          </a:p>
          <a:p>
            <a:endParaRPr lang="en-US" baseline="0" dirty="0" smtClean="0"/>
          </a:p>
          <a:p>
            <a:endParaRPr lang="en-US" baseline="0" dirty="0" smtClean="0"/>
          </a:p>
        </p:txBody>
      </p:sp>
      <p:sp>
        <p:nvSpPr>
          <p:cNvPr id="28676" name="Slide Number Placeholder 3"/>
          <p:cNvSpPr>
            <a:spLocks noGrp="1"/>
          </p:cNvSpPr>
          <p:nvPr>
            <p:ph type="sldNum" sz="quarter" idx="5"/>
          </p:nvPr>
        </p:nvSpPr>
        <p:spPr>
          <a:noFill/>
        </p:spPr>
        <p:txBody>
          <a:bodyPr/>
          <a:lstStyle/>
          <a:p>
            <a:fld id="{4E7A5C57-0C45-4C8F-8B0E-7083A7131E27}" type="slidenum">
              <a:rPr lang="en-US" smtClean="0">
                <a:latin typeface="Arial" pitchFamily="34" charset="0"/>
                <a:ea typeface="MS PGothic" pitchFamily="34" charset="-128"/>
              </a:rPr>
              <a:pPr/>
              <a:t>13</a:t>
            </a:fld>
            <a:endParaRPr lang="en-US" smtClean="0">
              <a:latin typeface="Arial" pitchFamily="34" charset="0"/>
              <a:ea typeface="MS PGothic" pitchFamily="34" charset="-128"/>
            </a:endParaRPr>
          </a:p>
        </p:txBody>
      </p:sp>
    </p:spTree>
    <p:extLst>
      <p:ext uri="{BB962C8B-B14F-4D97-AF65-F5344CB8AC3E}">
        <p14:creationId xmlns:p14="http://schemas.microsoft.com/office/powerpoint/2010/main" val="2223148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[Pause to let what they just learned sink in.]</a:t>
            </a:r>
          </a:p>
          <a:p>
            <a:endParaRPr lang="en-US" baseline="0" dirty="0" smtClean="0"/>
          </a:p>
          <a:p>
            <a:r>
              <a:rPr lang="en-US" baseline="0" dirty="0" smtClean="0"/>
              <a:t>Products at Equal Exchange are special because when you buy them, you know that the farmers have been paid well by Equal Exchange, and that they’ve treated the farmers in a fair way. </a:t>
            </a:r>
          </a:p>
          <a:p>
            <a:endParaRPr lang="en-US" baseline="0" dirty="0" smtClean="0"/>
          </a:p>
          <a:p>
            <a:pPr defTabSz="931774"/>
            <a:r>
              <a:rPr lang="en-US" baseline="0" dirty="0" smtClean="0"/>
              <a:t>Sadly, companies often don’t treat farmers well, and don’t pay farmers what they deserve for their crops.  Without being paid well, they can’t do things like send their children to school or buy enough food to eat.  This is why being paid a fair price, and being treated well, is so important.</a:t>
            </a:r>
          </a:p>
          <a:p>
            <a:endParaRPr lang="en-US" baseline="0" dirty="0" smtClean="0"/>
          </a:p>
          <a:p>
            <a:r>
              <a:rPr lang="en-US" baseline="0" dirty="0" smtClean="0"/>
              <a:t>Farmers lives improve when they are paid a fair price.  It is called “Fair Trade.”</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14</a:t>
            </a:fld>
            <a:endParaRPr lang="en-US"/>
          </a:p>
        </p:txBody>
      </p:sp>
    </p:spTree>
    <p:extLst>
      <p:ext uri="{BB962C8B-B14F-4D97-AF65-F5344CB8AC3E}">
        <p14:creationId xmlns:p14="http://schemas.microsoft.com/office/powerpoint/2010/main" val="3643897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FOR YOUNGER KIDS:  EXAMPLE 1:</a:t>
            </a:r>
            <a:br>
              <a:rPr lang="en-US" b="1" baseline="0" dirty="0" smtClean="0"/>
            </a:br>
            <a:r>
              <a:rPr lang="en-US" b="1" baseline="0" dirty="0" smtClean="0"/>
              <a:t>(IF OLDER, USE NEXT SLIDE AND SKIP THIS ONE)</a:t>
            </a:r>
          </a:p>
          <a:p>
            <a:endParaRPr lang="en-US" baseline="0" dirty="0" smtClean="0"/>
          </a:p>
          <a:p>
            <a:r>
              <a:rPr lang="en-US" baseline="0" dirty="0" smtClean="0"/>
              <a:t>To understand what many farmers go through… </a:t>
            </a:r>
          </a:p>
          <a:p>
            <a:endParaRPr lang="en-US" baseline="0" dirty="0" smtClean="0"/>
          </a:p>
          <a:p>
            <a:r>
              <a:rPr lang="en-US" baseline="0" dirty="0" smtClean="0"/>
              <a:t>Imagine that your neighbor said they would pay money you to water their plants for a whole month.  You want to buy an interesting book with that money, so you do it. </a:t>
            </a:r>
          </a:p>
          <a:p>
            <a:r>
              <a:rPr lang="en-US" baseline="0" dirty="0" smtClean="0"/>
              <a:t/>
            </a:r>
            <a:br>
              <a:rPr lang="en-US" baseline="0" dirty="0" smtClean="0"/>
            </a:br>
            <a:r>
              <a:rPr lang="en-US" baseline="0" dirty="0" smtClean="0"/>
              <a:t>Each day you go to your neighbor’s home and water all of their plants very carefully.  You do this for the entire month.  </a:t>
            </a:r>
          </a:p>
          <a:p>
            <a:endParaRPr lang="en-US" baseline="0" dirty="0" smtClean="0"/>
          </a:p>
          <a:p>
            <a:r>
              <a:rPr lang="en-US" baseline="0" dirty="0" smtClean="0"/>
              <a:t>But at the end of the month, instead of giving you what you deserve, they just give you one penny.  You can’t buy your book, or even a piece of gum.  How do you feel?</a:t>
            </a:r>
          </a:p>
          <a:p>
            <a:endParaRPr lang="en-US" baseline="0" dirty="0" smtClean="0"/>
          </a:p>
          <a:p>
            <a:r>
              <a:rPr lang="en-US" baseline="0" dirty="0" smtClean="0"/>
              <a:t>It might feel like you worked really hard on something but you weren’t paid fairly. That is not a fair trade.  This is what most farmers experience when they grow their crops but aren’t paid well for them.  Companies are not paying the farmers what they earned.</a:t>
            </a:r>
          </a:p>
          <a:p>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15</a:t>
            </a:fld>
            <a:endParaRPr lang="en-US"/>
          </a:p>
        </p:txBody>
      </p:sp>
    </p:spTree>
    <p:extLst>
      <p:ext uri="{BB962C8B-B14F-4D97-AF65-F5344CB8AC3E}">
        <p14:creationId xmlns:p14="http://schemas.microsoft.com/office/powerpoint/2010/main" val="3790988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FOR OLDER KIDS:  EXAMPLE 2:</a:t>
            </a:r>
            <a:br>
              <a:rPr lang="en-US" b="1" baseline="0" dirty="0" smtClean="0"/>
            </a:br>
            <a:r>
              <a:rPr lang="en-US" b="1" baseline="0" dirty="0" smtClean="0"/>
              <a:t>(IF YOUNGER, USE PREVIOUS SLIDE)</a:t>
            </a:r>
          </a:p>
          <a:p>
            <a:endParaRPr lang="en-US" baseline="0" dirty="0" smtClean="0"/>
          </a:p>
          <a:p>
            <a:endParaRPr lang="en-US" baseline="0" dirty="0" smtClean="0"/>
          </a:p>
          <a:p>
            <a:r>
              <a:rPr lang="en-US" baseline="0" dirty="0" smtClean="0"/>
              <a:t>To understand what many farmers go through… </a:t>
            </a:r>
          </a:p>
          <a:p>
            <a:endParaRPr lang="en-US" baseline="0" dirty="0" smtClean="0"/>
          </a:p>
          <a:p>
            <a:r>
              <a:rPr lang="en-US" baseline="0" dirty="0" smtClean="0"/>
              <a:t>Imagine that your neighbor said they would pay money you to babysit their child a whole month.  You want to buy what- what would you buy with that?  Okay, so you want ____, so you do it. </a:t>
            </a:r>
          </a:p>
          <a:p>
            <a:r>
              <a:rPr lang="en-US" baseline="0" dirty="0" smtClean="0"/>
              <a:t/>
            </a:r>
            <a:br>
              <a:rPr lang="en-US" baseline="0" dirty="0" smtClean="0"/>
            </a:br>
            <a:r>
              <a:rPr lang="en-US" baseline="0" dirty="0" smtClean="0"/>
              <a:t>Each day you go to your neighbor’s home and babysit a child who is sometimes screaming.  You do this for the entire month.  </a:t>
            </a:r>
          </a:p>
          <a:p>
            <a:endParaRPr lang="en-US" baseline="0" dirty="0" smtClean="0"/>
          </a:p>
          <a:p>
            <a:r>
              <a:rPr lang="en-US" baseline="0" dirty="0" smtClean="0"/>
              <a:t>But at the end of the month, instead of giving you what you deserve, they just give you one dollar.  You enjoyed babysitting the child, but it was a lot of work and time!  Can you buy your ____?  No?   How do you feel?</a:t>
            </a:r>
          </a:p>
          <a:p>
            <a:endParaRPr lang="en-US" baseline="0" dirty="0" smtClean="0"/>
          </a:p>
          <a:p>
            <a:r>
              <a:rPr lang="en-US" baseline="0" dirty="0" smtClean="0"/>
              <a:t>It might feel like you worked really hard on something but you weren’t paid fairly. That is not a fair trade.  This is what most farmers experience when they grow their crops but aren’t paid well for them.  Companies are not paying the farmers what the earned.</a:t>
            </a:r>
          </a:p>
          <a:p>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16</a:t>
            </a:fld>
            <a:endParaRPr lang="en-US"/>
          </a:p>
        </p:txBody>
      </p:sp>
    </p:spTree>
    <p:extLst>
      <p:ext uri="{BB962C8B-B14F-4D97-AF65-F5344CB8AC3E}">
        <p14:creationId xmlns:p14="http://schemas.microsoft.com/office/powerpoint/2010/main" val="3591306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31"/>
            <a:r>
              <a:rPr lang="en-US" b="1" dirty="0" smtClean="0"/>
              <a:t>OPTIO</a:t>
            </a:r>
            <a:r>
              <a:rPr lang="en-US" b="1" baseline="0" dirty="0" smtClean="0"/>
              <a:t>NAL SLIDE- BETTER FOR OLDER KIDS:</a:t>
            </a:r>
            <a:endParaRPr lang="en-US" b="1" dirty="0" smtClean="0"/>
          </a:p>
          <a:p>
            <a:pPr defTabSz="931731"/>
            <a:endParaRPr lang="en-US" dirty="0" smtClean="0"/>
          </a:p>
          <a:p>
            <a:pPr defTabSz="931731"/>
            <a:r>
              <a:rPr lang="en-US" dirty="0" smtClean="0"/>
              <a:t>Why haven’t farmers</a:t>
            </a:r>
            <a:r>
              <a:rPr lang="en-US" baseline="0" dirty="0" smtClean="0"/>
              <a:t> traditionally been paid a fair price?  Well,</a:t>
            </a:r>
            <a:endParaRPr lang="en-US" dirty="0" smtClean="0"/>
          </a:p>
          <a:p>
            <a:pPr defTabSz="931731"/>
            <a:endParaRPr lang="en-US" dirty="0" smtClean="0"/>
          </a:p>
          <a:p>
            <a:pPr defTabSz="931731"/>
            <a:r>
              <a:rPr lang="en-US" dirty="0" smtClean="0"/>
              <a:t>Fair</a:t>
            </a:r>
            <a:r>
              <a:rPr lang="en-US" baseline="0" dirty="0" smtClean="0"/>
              <a:t> Trade is a way to create a more just world after a long history of oppression that has taken place since colonialism.  How many of you have studied something about colonialism, or have even heard about it?</a:t>
            </a:r>
            <a:endParaRPr lang="en-US" dirty="0" smtClean="0"/>
          </a:p>
          <a:p>
            <a:pPr lvl="0"/>
            <a:endParaRPr lang="en-US" dirty="0" smtClean="0"/>
          </a:p>
          <a:p>
            <a:pPr lvl="0"/>
            <a:r>
              <a:rPr lang="en-US" dirty="0" smtClean="0"/>
              <a:t>During colonialism</a:t>
            </a:r>
            <a:r>
              <a:rPr lang="en-US" baseline="0" dirty="0" smtClean="0"/>
              <a:t>, Europe took over other parts of the world, including Africa, South America, Latin America, and parts of Asia. Instead of respecting people who already lived there, they took over people’s land violently, and set up plantations where they didn’t treat the people working on them well.  The effects of this still go on, even this many years and years later, when farmers don’t get paid well.</a:t>
            </a:r>
            <a:endParaRPr lang="en-US" dirty="0" smtClean="0"/>
          </a:p>
          <a:p>
            <a:pPr lvl="0"/>
            <a:endParaRPr lang="en-US" dirty="0" smtClean="0"/>
          </a:p>
          <a:p>
            <a:pPr lvl="0"/>
            <a:r>
              <a:rPr lang="en-US" dirty="0" smtClean="0"/>
              <a:t>A response to the tragedies</a:t>
            </a:r>
            <a:r>
              <a:rPr lang="en-US" baseline="0" dirty="0" smtClean="0"/>
              <a:t> have been many resistance movements (esp. in Africa &amp; Latin Am.), the formation of co-operatives to advance the interests of rural communities, and the fair trade movement.</a:t>
            </a:r>
            <a:endParaRPr lang="en-US" dirty="0" smtClean="0"/>
          </a:p>
          <a:p>
            <a:pPr defTabSz="931731"/>
            <a:r>
              <a:rPr lang="en-US" dirty="0" smtClean="0"/>
              <a:t> </a:t>
            </a:r>
          </a:p>
          <a:p>
            <a:endParaRPr lang="en-US" dirty="0"/>
          </a:p>
        </p:txBody>
      </p:sp>
      <p:sp>
        <p:nvSpPr>
          <p:cNvPr id="4" name="Slide Number Placeholder 3"/>
          <p:cNvSpPr>
            <a:spLocks noGrp="1"/>
          </p:cNvSpPr>
          <p:nvPr>
            <p:ph type="sldNum" sz="quarter" idx="10"/>
          </p:nvPr>
        </p:nvSpPr>
        <p:spPr/>
        <p:txBody>
          <a:bodyPr/>
          <a:lstStyle/>
          <a:p>
            <a:fld id="{8AA44A8B-FB1E-4CD0-9796-0139ADCCA539}" type="slidenum">
              <a:rPr lang="en-US" smtClean="0"/>
              <a:pPr/>
              <a:t>17</a:t>
            </a:fld>
            <a:endParaRPr lang="en-US"/>
          </a:p>
        </p:txBody>
      </p:sp>
    </p:spTree>
    <p:extLst>
      <p:ext uri="{BB962C8B-B14F-4D97-AF65-F5344CB8AC3E}">
        <p14:creationId xmlns:p14="http://schemas.microsoft.com/office/powerpoint/2010/main" val="4087106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Farmers work very hard, like this farmer from Uganda who is handpicking her coffee cherries.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latin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latin typeface="Arial" pitchFamily="34" charset="0"/>
              </a:rPr>
              <a:t>It can take up to 4 years for the cherries to be ready to </a:t>
            </a:r>
            <a:r>
              <a:rPr lang="en-US" baseline="0" dirty="0" smtClean="0">
                <a:latin typeface="Arial" pitchFamily="34" charset="0"/>
              </a:rPr>
              <a:t>pick, </a:t>
            </a:r>
            <a:r>
              <a:rPr lang="en-US" baseline="0" dirty="0" smtClean="0">
                <a:latin typeface="Arial" pitchFamily="34" charset="0"/>
              </a:rPr>
              <a:t>after the coffee seed is planted!</a:t>
            </a:r>
            <a:endParaRPr lang="en-US" dirty="0" smtClean="0">
              <a:latin typeface="Arial" pitchFamily="34" charset="0"/>
            </a:endParaRPr>
          </a:p>
        </p:txBody>
      </p:sp>
      <p:sp>
        <p:nvSpPr>
          <p:cNvPr id="29700" name="Slide Number Placeholder 3"/>
          <p:cNvSpPr>
            <a:spLocks noGrp="1"/>
          </p:cNvSpPr>
          <p:nvPr>
            <p:ph type="sldNum" sz="quarter" idx="5"/>
          </p:nvPr>
        </p:nvSpPr>
        <p:spPr>
          <a:noFill/>
        </p:spPr>
        <p:txBody>
          <a:bodyPr/>
          <a:lstStyle/>
          <a:p>
            <a:fld id="{0DF0AA04-FDA0-4E26-BA9E-1B24F1DE6012}" type="slidenum">
              <a:rPr lang="en-US" smtClean="0">
                <a:latin typeface="Arial" pitchFamily="34" charset="0"/>
                <a:ea typeface="MS PGothic" pitchFamily="34" charset="-128"/>
              </a:rPr>
              <a:pPr/>
              <a:t>18</a:t>
            </a:fld>
            <a:endParaRPr lang="en-US" smtClean="0">
              <a:latin typeface="Arial" pitchFamily="34" charset="0"/>
              <a:ea typeface="MS PGothic" pitchFamily="34" charset="-128"/>
            </a:endParaRPr>
          </a:p>
        </p:txBody>
      </p:sp>
    </p:spTree>
    <p:extLst>
      <p:ext uri="{BB962C8B-B14F-4D97-AF65-F5344CB8AC3E}">
        <p14:creationId xmlns:p14="http://schemas.microsoft.com/office/powerpoint/2010/main" val="2007904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r>
              <a:rPr lang="en-US" dirty="0" smtClean="0">
                <a:latin typeface="Arial" pitchFamily="34" charset="0"/>
              </a:rPr>
              <a:t>Here is another farmer carrying the cherries back to</a:t>
            </a:r>
            <a:r>
              <a:rPr lang="en-US" baseline="0" dirty="0" smtClean="0">
                <a:latin typeface="Arial" pitchFamily="34" charset="0"/>
              </a:rPr>
              <a:t> her community. Farmers often have to walk many </a:t>
            </a:r>
            <a:r>
              <a:rPr lang="en-US" baseline="0" dirty="0" smtClean="0">
                <a:latin typeface="Arial" pitchFamily="34" charset="0"/>
              </a:rPr>
              <a:t>miles back to their homes. </a:t>
            </a:r>
            <a:endParaRPr lang="en-US" dirty="0" smtClean="0">
              <a:latin typeface="Arial" pitchFamily="34" charset="0"/>
            </a:endParaRPr>
          </a:p>
        </p:txBody>
      </p:sp>
      <p:sp>
        <p:nvSpPr>
          <p:cNvPr id="30724" name="Slide Number Placeholder 3"/>
          <p:cNvSpPr>
            <a:spLocks noGrp="1"/>
          </p:cNvSpPr>
          <p:nvPr>
            <p:ph type="sldNum" sz="quarter" idx="5"/>
          </p:nvPr>
        </p:nvSpPr>
        <p:spPr>
          <a:noFill/>
        </p:spPr>
        <p:txBody>
          <a:bodyPr/>
          <a:lstStyle/>
          <a:p>
            <a:fld id="{D7D3028A-D94C-4CEE-B655-D21C754BD09B}" type="slidenum">
              <a:rPr lang="en-US" smtClean="0">
                <a:latin typeface="Arial" pitchFamily="34" charset="0"/>
                <a:ea typeface="MS PGothic" pitchFamily="34" charset="-128"/>
              </a:rPr>
              <a:pPr/>
              <a:t>19</a:t>
            </a:fld>
            <a:endParaRPr lang="en-US" smtClean="0">
              <a:latin typeface="Arial" pitchFamily="34" charset="0"/>
              <a:ea typeface="MS PGothic" pitchFamily="34" charset="-128"/>
            </a:endParaRPr>
          </a:p>
        </p:txBody>
      </p:sp>
    </p:spTree>
    <p:extLst>
      <p:ext uri="{BB962C8B-B14F-4D97-AF65-F5344CB8AC3E}">
        <p14:creationId xmlns:p14="http://schemas.microsoft.com/office/powerpoint/2010/main" val="2064348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defTabSz="931774">
              <a:defRPr/>
            </a:pPr>
            <a:r>
              <a:rPr lang="en-US" b="0" dirty="0" smtClean="0"/>
              <a:t>I have a question for you all!</a:t>
            </a:r>
          </a:p>
          <a:p>
            <a:pPr defTabSz="931774">
              <a:defRPr/>
            </a:pPr>
            <a:endParaRPr lang="en-US" b="1" dirty="0" smtClean="0"/>
          </a:p>
          <a:p>
            <a:pPr defTabSz="931774">
              <a:defRPr/>
            </a:pPr>
            <a:r>
              <a:rPr lang="en-US" b="1" dirty="0" smtClean="0"/>
              <a:t>Who</a:t>
            </a:r>
            <a:r>
              <a:rPr lang="en-US" b="1" baseline="0" dirty="0" smtClean="0"/>
              <a:t> knows</a:t>
            </a:r>
            <a:r>
              <a:rPr lang="en-US" b="1" dirty="0" smtClean="0"/>
              <a:t> what </a:t>
            </a:r>
            <a:r>
              <a:rPr lang="en-US" dirty="0" smtClean="0"/>
              <a:t>plant is?</a:t>
            </a:r>
            <a:r>
              <a:rPr lang="en-US" baseline="0" dirty="0" smtClean="0"/>
              <a:t>  It looks like something from</a:t>
            </a:r>
            <a:r>
              <a:rPr lang="en-US" dirty="0" smtClean="0"/>
              <a:t> Dr. Seuss,</a:t>
            </a:r>
            <a:r>
              <a:rPr lang="en-US" baseline="0" dirty="0" smtClean="0"/>
              <a:t> doesn’t it?</a:t>
            </a:r>
            <a:endParaRPr lang="en-US" dirty="0" smtClean="0"/>
          </a:p>
          <a:p>
            <a:r>
              <a:rPr lang="en-US" baseline="0" dirty="0" smtClean="0"/>
              <a:t>Does anybody know or want to guess?</a:t>
            </a:r>
            <a:endParaRPr lang="en-US" dirty="0" smtClean="0"/>
          </a:p>
          <a:p>
            <a:r>
              <a:rPr lang="en-US" baseline="0" dirty="0" smtClean="0"/>
              <a:t>[Let them raise their hands or answer]</a:t>
            </a:r>
            <a:endParaRPr lang="en-US" dirty="0" smtClean="0"/>
          </a:p>
          <a:p>
            <a:endParaRPr lang="en-US" dirty="0" smtClean="0"/>
          </a:p>
          <a:p>
            <a:r>
              <a:rPr lang="en-US" dirty="0" smtClean="0"/>
              <a:t>Well,</a:t>
            </a:r>
            <a:r>
              <a:rPr lang="en-US" baseline="0" dirty="0" smtClean="0"/>
              <a:t> t</a:t>
            </a:r>
            <a:r>
              <a:rPr lang="en-US" dirty="0" smtClean="0"/>
              <a:t>his</a:t>
            </a:r>
            <a:r>
              <a:rPr lang="en-US" baseline="0" dirty="0" smtClean="0"/>
              <a:t> is t</a:t>
            </a:r>
            <a:r>
              <a:rPr lang="en-US" dirty="0" smtClean="0"/>
              <a:t>he plant</a:t>
            </a:r>
            <a:r>
              <a:rPr lang="en-US" baseline="0" dirty="0" smtClean="0"/>
              <a:t> that </a:t>
            </a:r>
            <a:r>
              <a:rPr lang="en-US" b="1" baseline="0" dirty="0" smtClean="0"/>
              <a:t>chocolate</a:t>
            </a:r>
            <a:r>
              <a:rPr lang="en-US" baseline="0" dirty="0" smtClean="0"/>
              <a:t> comes from!  The chocolate that we eat so much of.</a:t>
            </a:r>
          </a:p>
          <a:p>
            <a:endParaRPr lang="en-US" baseline="0" dirty="0" smtClean="0"/>
          </a:p>
          <a:p>
            <a:pPr defTabSz="931774">
              <a:defRPr/>
            </a:pPr>
            <a:r>
              <a:rPr lang="en-US" baseline="0" dirty="0" smtClean="0"/>
              <a:t>Yes, it’s true!  Chocolate grows on </a:t>
            </a:r>
            <a:r>
              <a:rPr lang="en-US" b="1" baseline="0" dirty="0" smtClean="0"/>
              <a:t>trees</a:t>
            </a:r>
            <a:r>
              <a:rPr lang="en-US" baseline="0" dirty="0" smtClean="0"/>
              <a:t>.  The part chocolate comes from is the pods, which are red in this picture….</a:t>
            </a:r>
          </a:p>
          <a:p>
            <a:pPr defTabSz="931774">
              <a:defRPr/>
            </a:pPr>
            <a:endParaRPr lang="en-US" baseline="0" dirty="0" smtClean="0"/>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FAEB76-6FC4-4535-97A3-F6CF7B262B02}" type="slidenum">
              <a:rPr lang="en-US" smtClean="0"/>
              <a:pPr/>
              <a:t>2</a:t>
            </a:fld>
            <a:endParaRPr lang="en-US" smtClean="0"/>
          </a:p>
        </p:txBody>
      </p:sp>
    </p:spTree>
    <p:extLst>
      <p:ext uri="{BB962C8B-B14F-4D97-AF65-F5344CB8AC3E}">
        <p14:creationId xmlns:p14="http://schemas.microsoft.com/office/powerpoint/2010/main" val="1944078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p:spPr>
        <p:txBody>
          <a:bodyPr/>
          <a:lstStyle/>
          <a:p>
            <a:r>
              <a:rPr lang="en-US" dirty="0" smtClean="0">
                <a:latin typeface="Arial" pitchFamily="34" charset="0"/>
              </a:rPr>
              <a:t>Once they get back, they work</a:t>
            </a:r>
            <a:r>
              <a:rPr lang="en-US" baseline="0" dirty="0" smtClean="0">
                <a:latin typeface="Arial" pitchFamily="34" charset="0"/>
              </a:rPr>
              <a:t> for weeks to get their coffee in the best condition so that it will taste delicious! </a:t>
            </a:r>
          </a:p>
        </p:txBody>
      </p:sp>
      <p:sp>
        <p:nvSpPr>
          <p:cNvPr id="31748" name="Slide Number Placeholder 3"/>
          <p:cNvSpPr>
            <a:spLocks noGrp="1"/>
          </p:cNvSpPr>
          <p:nvPr>
            <p:ph type="sldNum" sz="quarter" idx="5"/>
          </p:nvPr>
        </p:nvSpPr>
        <p:spPr>
          <a:noFill/>
        </p:spPr>
        <p:txBody>
          <a:bodyPr/>
          <a:lstStyle/>
          <a:p>
            <a:fld id="{2767C004-6D01-4FDD-BF43-04DCCC0AA443}" type="slidenum">
              <a:rPr lang="en-US" smtClean="0">
                <a:latin typeface="Arial" pitchFamily="34" charset="0"/>
                <a:ea typeface="MS PGothic" pitchFamily="34" charset="-128"/>
              </a:rPr>
              <a:pPr/>
              <a:t>20</a:t>
            </a:fld>
            <a:endParaRPr lang="en-US" smtClean="0">
              <a:latin typeface="Arial" pitchFamily="34" charset="0"/>
              <a:ea typeface="MS PGothic" pitchFamily="34" charset="-128"/>
            </a:endParaRPr>
          </a:p>
        </p:txBody>
      </p:sp>
    </p:spTree>
    <p:extLst>
      <p:ext uri="{BB962C8B-B14F-4D97-AF65-F5344CB8AC3E}">
        <p14:creationId xmlns:p14="http://schemas.microsoft.com/office/powerpoint/2010/main" val="819375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r>
              <a:rPr lang="en-US" baseline="0" dirty="0" smtClean="0"/>
              <a:t>Look at all that hard work! Don’t you think they at least deserve a fair price?  I do.</a:t>
            </a:r>
          </a:p>
          <a:p>
            <a:endParaRPr lang="en-US" baseline="0" dirty="0" smtClean="0"/>
          </a:p>
          <a:p>
            <a:r>
              <a:rPr lang="en-US" baseline="0" dirty="0" smtClean="0"/>
              <a:t>It’s so unfortunate that most companies don’t pay a fair price, which is what we are trying to change.</a:t>
            </a:r>
          </a:p>
        </p:txBody>
      </p:sp>
      <p:sp>
        <p:nvSpPr>
          <p:cNvPr id="33796" name="Slide Number Placeholder 3"/>
          <p:cNvSpPr>
            <a:spLocks noGrp="1"/>
          </p:cNvSpPr>
          <p:nvPr>
            <p:ph type="sldNum" sz="quarter" idx="5"/>
          </p:nvPr>
        </p:nvSpPr>
        <p:spPr>
          <a:noFill/>
        </p:spPr>
        <p:txBody>
          <a:bodyPr/>
          <a:lstStyle/>
          <a:p>
            <a:fld id="{E187083A-42B4-43E8-BA49-092255F9F30F}" type="slidenum">
              <a:rPr lang="en-US" smtClean="0">
                <a:latin typeface="Arial" pitchFamily="34" charset="0"/>
                <a:ea typeface="MS PGothic" pitchFamily="34" charset="-128"/>
              </a:rPr>
              <a:pPr/>
              <a:t>21</a:t>
            </a:fld>
            <a:endParaRPr lang="en-US" smtClean="0">
              <a:latin typeface="Arial" pitchFamily="34" charset="0"/>
              <a:ea typeface="MS PGothic" pitchFamily="34" charset="-128"/>
            </a:endParaRPr>
          </a:p>
        </p:txBody>
      </p:sp>
    </p:spTree>
    <p:extLst>
      <p:ext uri="{BB962C8B-B14F-4D97-AF65-F5344CB8AC3E}">
        <p14:creationId xmlns:p14="http://schemas.microsoft.com/office/powerpoint/2010/main" val="3804426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Buying fairly traded products is especially</a:t>
            </a:r>
            <a:r>
              <a:rPr lang="en-US" baseline="0" dirty="0" smtClean="0"/>
              <a:t> important with chocolate because on farms where much of the world’s chocolate comes from (called the Ivory Coast), farm owners are using little boys to pick their chocolate plants.  </a:t>
            </a:r>
          </a:p>
          <a:p>
            <a:pPr eaLnBrk="1" hangingPunct="1">
              <a:spcBef>
                <a:spcPct val="0"/>
              </a:spcBef>
            </a:pPr>
            <a:endParaRPr lang="en-US" baseline="0" dirty="0" smtClean="0"/>
          </a:p>
          <a:p>
            <a:pPr eaLnBrk="1" hangingPunct="1">
              <a:spcBef>
                <a:spcPct val="0"/>
              </a:spcBef>
            </a:pPr>
            <a:r>
              <a:rPr lang="en-US" baseline="0" dirty="0" smtClean="0"/>
              <a:t>They take the children from their families and make them work on their farm, without paying them for their hard work. Here are some children who are working on these farms:</a:t>
            </a:r>
            <a:endParaRPr lang="en-US" dirty="0" smtClean="0"/>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DFB9EA8-735E-4FE7-8119-0B780E8D626F}" type="slidenum">
              <a:rPr lang="en-US" smtClean="0"/>
              <a:pPr/>
              <a:t>22</a:t>
            </a:fld>
            <a:endParaRPr lang="en-US" smtClean="0"/>
          </a:p>
        </p:txBody>
      </p:sp>
    </p:spTree>
    <p:extLst>
      <p:ext uri="{BB962C8B-B14F-4D97-AF65-F5344CB8AC3E}">
        <p14:creationId xmlns:p14="http://schemas.microsoft.com/office/powerpoint/2010/main" val="1035121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129BAFD-6276-4DB7-BC69-CEDB97CEB101}" type="slidenum">
              <a:rPr lang="en-US" smtClean="0"/>
              <a:pPr/>
              <a:t>23</a:t>
            </a:fld>
            <a:endParaRPr lang="en-US" smtClean="0"/>
          </a:p>
        </p:txBody>
      </p:sp>
    </p:spTree>
    <p:extLst>
      <p:ext uri="{BB962C8B-B14F-4D97-AF65-F5344CB8AC3E}">
        <p14:creationId xmlns:p14="http://schemas.microsoft.com/office/powerpoint/2010/main" val="3810427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endParaRPr lang="en-US" baseline="0" dirty="0" smtClean="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82A640A-C626-4FC5-B557-9A04667BB027}" type="slidenum">
              <a:rPr lang="en-US" smtClean="0"/>
              <a:pPr/>
              <a:t>24</a:t>
            </a:fld>
            <a:endParaRPr lang="en-US" smtClean="0"/>
          </a:p>
        </p:txBody>
      </p:sp>
    </p:spTree>
    <p:extLst>
      <p:ext uri="{BB962C8B-B14F-4D97-AF65-F5344CB8AC3E}">
        <p14:creationId xmlns:p14="http://schemas.microsoft.com/office/powerpoint/2010/main" val="2895207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What are some things you notice about these three photos?</a:t>
            </a:r>
            <a:br>
              <a:rPr lang="en-US" dirty="0" smtClean="0"/>
            </a:br>
            <a:r>
              <a:rPr lang="en-US" dirty="0" smtClean="0"/>
              <a:t>[let answer, or answer yourself if time’s short]</a:t>
            </a:r>
          </a:p>
          <a:p>
            <a:pPr eaLnBrk="1" hangingPunct="1">
              <a:spcBef>
                <a:spcPct val="0"/>
              </a:spcBef>
            </a:pPr>
            <a:r>
              <a:rPr lang="en-US" dirty="0" smtClean="0"/>
              <a:t>[Examples:  they</a:t>
            </a:r>
            <a:r>
              <a:rPr lang="en-US" baseline="0" dirty="0" smtClean="0"/>
              <a:t> are working, they are not at school, doing very hard work/manual labor, using dangerous tools]</a:t>
            </a:r>
          </a:p>
          <a:p>
            <a:pPr eaLnBrk="1" hangingPunct="1">
              <a:spcBef>
                <a:spcPct val="0"/>
              </a:spcBef>
            </a:pPr>
            <a:endParaRPr lang="en-US" baseline="0" dirty="0" smtClean="0"/>
          </a:p>
          <a:p>
            <a:pPr eaLnBrk="1" hangingPunct="1">
              <a:spcBef>
                <a:spcPct val="0"/>
              </a:spcBef>
            </a:pPr>
            <a:r>
              <a:rPr lang="en-US" dirty="0" smtClean="0"/>
              <a:t>You</a:t>
            </a:r>
            <a:r>
              <a:rPr lang="en-US" baseline="0" dirty="0" smtClean="0"/>
              <a:t> get to go to school all day, play, and go home to your families, but these kids are working on cacao/chocolate farms and don’t get to do any of that.  Is that fair that they have to work on farms?</a:t>
            </a:r>
          </a:p>
          <a:p>
            <a:pPr eaLnBrk="1" hangingPunct="1">
              <a:spcBef>
                <a:spcPct val="0"/>
              </a:spcBef>
            </a:pPr>
            <a:endParaRPr lang="en-US" dirty="0" smtClean="0"/>
          </a:p>
          <a:p>
            <a:pPr eaLnBrk="1" hangingPunct="1">
              <a:spcBef>
                <a:spcPct val="0"/>
              </a:spcBef>
            </a:pPr>
            <a:r>
              <a:rPr lang="en-US" dirty="0" smtClean="0"/>
              <a:t>This is so sad, isn’t it?  This is not the kind of world we </a:t>
            </a:r>
            <a:r>
              <a:rPr lang="en-US" baseline="0" dirty="0" smtClean="0"/>
              <a:t>want to create just because we want a really inexpensive chocolate bar.  At Equal Exchange, they want the farmers and also children to be treated well and not suffer. So with chocolate in particular, it’s very important you think before you buy and find fairly traded chocolate.</a:t>
            </a:r>
          </a:p>
          <a:p>
            <a:pPr eaLnBrk="1" hangingPunct="1">
              <a:spcBef>
                <a:spcPct val="0"/>
              </a:spcBef>
            </a:pPr>
            <a:endParaRPr lang="en-US" dirty="0" smtClean="0"/>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F08CED7-73C2-403A-B9B9-1BC66961386B}" type="slidenum">
              <a:rPr lang="en-US" smtClean="0"/>
              <a:pPr/>
              <a:t>25</a:t>
            </a:fld>
            <a:endParaRPr lang="en-US" smtClean="0"/>
          </a:p>
        </p:txBody>
      </p:sp>
    </p:spTree>
    <p:extLst>
      <p:ext uri="{BB962C8B-B14F-4D97-AF65-F5344CB8AC3E}">
        <p14:creationId xmlns:p14="http://schemas.microsoft.com/office/powerpoint/2010/main" val="36379373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baseline="0" dirty="0" smtClean="0"/>
              <a:t>With the fairly traded Equal Exchange chocolate (you’ll sell in your fundraiser), </a:t>
            </a:r>
            <a:r>
              <a:rPr lang="en-US" b="1" baseline="0" dirty="0" smtClean="0"/>
              <a:t>children are not working on the farms</a:t>
            </a:r>
            <a:r>
              <a:rPr lang="en-US" baseline="0" dirty="0" smtClean="0"/>
              <a:t>.  Here are schoolchildren from one farmer group we get our chocolate from in the Dominican Republic. </a:t>
            </a:r>
          </a:p>
          <a:p>
            <a:endParaRPr lang="en-US" baseline="0" dirty="0" smtClean="0"/>
          </a:p>
          <a:p>
            <a:r>
              <a:rPr lang="en-US" baseline="0" dirty="0" smtClean="0"/>
              <a:t>See how they are happy and in school?  This is very important to myself and those at Equal Exchange. You will not find children working on the farms that make your Equal Exchange chocolate.  When you fundraise with us/use these products, you know you are part of helping other children.</a:t>
            </a:r>
          </a:p>
          <a:p>
            <a:endParaRPr lang="en-US" baseline="0" dirty="0" smtClean="0"/>
          </a:p>
        </p:txBody>
      </p:sp>
      <p:sp>
        <p:nvSpPr>
          <p:cNvPr id="4" name="Slide Number Placeholder 3"/>
          <p:cNvSpPr>
            <a:spLocks noGrp="1"/>
          </p:cNvSpPr>
          <p:nvPr>
            <p:ph type="sldNum" sz="quarter" idx="10"/>
          </p:nvPr>
        </p:nvSpPr>
        <p:spPr/>
        <p:txBody>
          <a:bodyPr/>
          <a:lstStyle/>
          <a:p>
            <a:fld id="{E7EFBE88-39E6-4CFF-BA06-3F0F657E651D}" type="slidenum">
              <a:rPr lang="en-US" smtClean="0"/>
              <a:pPr/>
              <a:t>26</a:t>
            </a:fld>
            <a:endParaRPr lang="en-US"/>
          </a:p>
        </p:txBody>
      </p:sp>
    </p:spTree>
    <p:extLst>
      <p:ext uri="{BB962C8B-B14F-4D97-AF65-F5344CB8AC3E}">
        <p14:creationId xmlns:p14="http://schemas.microsoft.com/office/powerpoint/2010/main" val="3816731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When we say that “Equal Exchange treats farmers fairly”, it also means that they pay more to both the individual farmers </a:t>
            </a:r>
            <a:r>
              <a:rPr lang="en-US" b="1" baseline="0" dirty="0" smtClean="0"/>
              <a:t>and</a:t>
            </a:r>
            <a:r>
              <a:rPr lang="en-US" baseline="0" dirty="0" smtClean="0"/>
              <a:t> to what’s called their co-op.  There is the co-op symbol- those green twin pines in a circle.  </a:t>
            </a:r>
          </a:p>
          <a:p>
            <a:endParaRPr lang="en-US" baseline="0" dirty="0" smtClean="0"/>
          </a:p>
          <a:p>
            <a:r>
              <a:rPr lang="en-US" baseline="0" dirty="0" smtClean="0"/>
              <a:t>It’s easy to see that paying the individual farmer more can help them rise out of poverty and have a little better life.  But what does it mean to pay the </a:t>
            </a:r>
            <a:r>
              <a:rPr lang="en-US" b="1" baseline="0" dirty="0" smtClean="0"/>
              <a:t>co-op </a:t>
            </a:r>
            <a:r>
              <a:rPr lang="en-US" baseline="0" dirty="0" smtClean="0"/>
              <a:t>more, too?</a:t>
            </a:r>
          </a:p>
          <a:p>
            <a:endParaRPr lang="en-US" baseline="0" dirty="0" smtClean="0"/>
          </a:p>
          <a:p>
            <a:pPr defTabSz="914350">
              <a:defRPr/>
            </a:pPr>
            <a:r>
              <a:rPr lang="en-US" baseline="0" dirty="0" smtClean="0"/>
              <a:t>Farmers we buy from work together in what’s called a co-operative, or a “co-op”.  They </a:t>
            </a:r>
            <a:r>
              <a:rPr lang="en-US" b="1" baseline="0" dirty="0" smtClean="0"/>
              <a:t>own</a:t>
            </a:r>
            <a:r>
              <a:rPr lang="en-US" baseline="0" dirty="0" smtClean="0"/>
              <a:t> the co-op and </a:t>
            </a:r>
            <a:r>
              <a:rPr lang="en-US" b="1" baseline="0" dirty="0" smtClean="0"/>
              <a:t>make decisions </a:t>
            </a:r>
            <a:r>
              <a:rPr lang="en-US" baseline="0" dirty="0" smtClean="0"/>
              <a:t>together.  The co-op is a way to have more opportunities and power by working together.    </a:t>
            </a:r>
          </a:p>
          <a:p>
            <a:pPr defTabSz="914350">
              <a:defRPr/>
            </a:pPr>
            <a:endParaRPr lang="en-US" baseline="0" dirty="0" smtClean="0"/>
          </a:p>
          <a:p>
            <a:pPr defTabSz="914350">
              <a:defRPr/>
            </a:pPr>
            <a:r>
              <a:rPr lang="en-US" baseline="0" dirty="0" smtClean="0"/>
              <a:t>Through the co-op, farmers can put all their money together to buy things that would be too expensive to buy on their own.  </a:t>
            </a:r>
          </a:p>
          <a:p>
            <a:endParaRPr lang="en-US" baseline="0" dirty="0" smtClean="0"/>
          </a:p>
        </p:txBody>
      </p:sp>
      <p:sp>
        <p:nvSpPr>
          <p:cNvPr id="4" name="Slide Number Placeholder 3"/>
          <p:cNvSpPr>
            <a:spLocks noGrp="1"/>
          </p:cNvSpPr>
          <p:nvPr>
            <p:ph type="sldNum" sz="quarter" idx="10"/>
          </p:nvPr>
        </p:nvSpPr>
        <p:spPr/>
        <p:txBody>
          <a:bodyPr/>
          <a:lstStyle/>
          <a:p>
            <a:fld id="{E7EFBE88-39E6-4CFF-BA06-3F0F657E651D}" type="slidenum">
              <a:rPr lang="en-US" smtClean="0"/>
              <a:pPr/>
              <a:t>27</a:t>
            </a:fld>
            <a:endParaRPr lang="en-US"/>
          </a:p>
        </p:txBody>
      </p:sp>
    </p:spTree>
    <p:extLst>
      <p:ext uri="{BB962C8B-B14F-4D97-AF65-F5344CB8AC3E}">
        <p14:creationId xmlns:p14="http://schemas.microsoft.com/office/powerpoint/2010/main" val="2115894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To better understand how a co-op works, let’s use an example!</a:t>
            </a:r>
          </a:p>
          <a:p>
            <a:endParaRPr lang="en-US" baseline="0" dirty="0" smtClean="0"/>
          </a:p>
          <a:p>
            <a:r>
              <a:rPr lang="en-US" baseline="0" dirty="0" smtClean="0"/>
              <a:t>If you had only $1, you couldn’t afford a book that you wanted.  If each of your friends also had a dollar and wanted that book, none of you could have the book.</a:t>
            </a:r>
          </a:p>
        </p:txBody>
      </p:sp>
      <p:sp>
        <p:nvSpPr>
          <p:cNvPr id="4" name="Slide Number Placeholder 3"/>
          <p:cNvSpPr>
            <a:spLocks noGrp="1"/>
          </p:cNvSpPr>
          <p:nvPr>
            <p:ph type="sldNum" sz="quarter" idx="10"/>
          </p:nvPr>
        </p:nvSpPr>
        <p:spPr/>
        <p:txBody>
          <a:bodyPr/>
          <a:lstStyle/>
          <a:p>
            <a:fld id="{E7EFBE88-39E6-4CFF-BA06-3F0F657E651D}" type="slidenum">
              <a:rPr lang="en-US" smtClean="0"/>
              <a:pPr/>
              <a:t>28</a:t>
            </a:fld>
            <a:endParaRPr lang="en-US"/>
          </a:p>
        </p:txBody>
      </p:sp>
    </p:spTree>
    <p:extLst>
      <p:ext uri="{BB962C8B-B14F-4D97-AF65-F5344CB8AC3E}">
        <p14:creationId xmlns:p14="http://schemas.microsoft.com/office/powerpoint/2010/main" val="1074710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But if you and your friends each had $1 and put all your dollars together, you could buy the book and share it.  That’s how the farmer co-ops work.  Farmer put their money together to buy things they couldn’t buy on their own for their families and communities. </a:t>
            </a:r>
          </a:p>
          <a:p>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29</a:t>
            </a:fld>
            <a:endParaRPr lang="en-US"/>
          </a:p>
        </p:txBody>
      </p:sp>
    </p:spTree>
    <p:extLst>
      <p:ext uri="{BB962C8B-B14F-4D97-AF65-F5344CB8AC3E}">
        <p14:creationId xmlns:p14="http://schemas.microsoft.com/office/powerpoint/2010/main" val="290026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baseline="0" dirty="0" smtClean="0"/>
              <a:t>And when the pods are open, they look like this!</a:t>
            </a:r>
          </a:p>
          <a:p>
            <a:endParaRPr lang="en-US" dirty="0" smtClean="0"/>
          </a:p>
          <a:p>
            <a:r>
              <a:rPr lang="en-US" dirty="0" smtClean="0"/>
              <a:t>That’s your chocolate, ah!</a:t>
            </a:r>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3</a:t>
            </a:fld>
            <a:endParaRPr lang="en-US"/>
          </a:p>
        </p:txBody>
      </p:sp>
    </p:spTree>
    <p:extLst>
      <p:ext uri="{BB962C8B-B14F-4D97-AF65-F5344CB8AC3E}">
        <p14:creationId xmlns:p14="http://schemas.microsoft.com/office/powerpoint/2010/main" val="41394092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When Equal Exchange pays farmers what they deserve, they can afford to have more things in their community.  We all are working together to build healthier, happier communities around the world.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with money from Fair Trade and Equal Exchange, farmers can build and have things like…</a:t>
            </a:r>
          </a:p>
          <a:p>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30</a:t>
            </a:fld>
            <a:endParaRPr lang="en-US"/>
          </a:p>
        </p:txBody>
      </p:sp>
    </p:spTree>
    <p:extLst>
      <p:ext uri="{BB962C8B-B14F-4D97-AF65-F5344CB8AC3E}">
        <p14:creationId xmlns:p14="http://schemas.microsoft.com/office/powerpoint/2010/main" val="17199021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Co-ops and fair trade build schools…</a:t>
            </a:r>
            <a:endParaRPr lang="en-US" dirty="0"/>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64F6C9-80D0-4C39-B670-F888E2BCDB3B}" type="slidenum">
              <a:rPr lang="en-US" smtClean="0"/>
              <a:pPr/>
              <a:t>31</a:t>
            </a:fld>
            <a:endParaRPr lang="en-US" smtClean="0"/>
          </a:p>
        </p:txBody>
      </p:sp>
    </p:spTree>
    <p:extLst>
      <p:ext uri="{BB962C8B-B14F-4D97-AF65-F5344CB8AC3E}">
        <p14:creationId xmlns:p14="http://schemas.microsoft.com/office/powerpoint/2010/main" val="40260667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Co-ops</a:t>
            </a:r>
            <a:r>
              <a:rPr lang="en-US" baseline="0" dirty="0" smtClean="0"/>
              <a:t> and fair trade mean people can build water pumps to have clean drinking water near them.</a:t>
            </a:r>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32</a:t>
            </a:fld>
            <a:endParaRPr lang="en-US"/>
          </a:p>
        </p:txBody>
      </p:sp>
    </p:spTree>
    <p:extLst>
      <p:ext uri="{BB962C8B-B14F-4D97-AF65-F5344CB8AC3E}">
        <p14:creationId xmlns:p14="http://schemas.microsoft.com/office/powerpoint/2010/main" val="11280504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Also-</a:t>
            </a:r>
            <a:r>
              <a:rPr lang="en-US" baseline="0" dirty="0" smtClean="0"/>
              <a:t> a nice home with good food to eat…</a:t>
            </a:r>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33</a:t>
            </a:fld>
            <a:endParaRPr lang="en-US"/>
          </a:p>
        </p:txBody>
      </p:sp>
    </p:spTree>
    <p:extLst>
      <p:ext uri="{BB962C8B-B14F-4D97-AF65-F5344CB8AC3E}">
        <p14:creationId xmlns:p14="http://schemas.microsoft.com/office/powerpoint/2010/main" val="2377069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people in co-ops</a:t>
            </a:r>
            <a:r>
              <a:rPr lang="en-US" baseline="0" dirty="0" smtClean="0"/>
              <a:t> </a:t>
            </a:r>
            <a:r>
              <a:rPr lang="en-US" dirty="0" smtClean="0"/>
              <a:t>make</a:t>
            </a:r>
            <a:r>
              <a:rPr lang="en-US" baseline="0" dirty="0" smtClean="0"/>
              <a:t> decisions together in places like this meeting house about things that will affect them.</a:t>
            </a:r>
          </a:p>
          <a:p>
            <a:endParaRPr lang="en-US" baseline="0" dirty="0" smtClean="0"/>
          </a:p>
          <a:p>
            <a:r>
              <a:rPr lang="en-US" baseline="0" dirty="0" smtClean="0"/>
              <a:t>Did you know that Equal Exchange is a co-op, too?  There are about 100 owners!</a:t>
            </a:r>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34</a:t>
            </a:fld>
            <a:endParaRPr lang="en-US"/>
          </a:p>
        </p:txBody>
      </p:sp>
    </p:spTree>
    <p:extLst>
      <p:ext uri="{BB962C8B-B14F-4D97-AF65-F5344CB8AC3E}">
        <p14:creationId xmlns:p14="http://schemas.microsoft.com/office/powerpoint/2010/main" val="5167416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F6BC5A-840B-4542-92D6-CC5D37EF3503}" type="slidenum">
              <a:rPr lang="en-US" smtClean="0"/>
              <a:pPr fontAlgn="base">
                <a:spcBef>
                  <a:spcPct val="0"/>
                </a:spcBef>
                <a:spcAft>
                  <a:spcPct val="0"/>
                </a:spcAft>
                <a:defRPr/>
              </a:pPr>
              <a:t>35</a:t>
            </a:fld>
            <a:endParaRPr lang="en-US" smtClean="0"/>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930115">
              <a:spcBef>
                <a:spcPct val="0"/>
              </a:spcBef>
            </a:pPr>
            <a:r>
              <a:rPr lang="en-US" dirty="0" smtClean="0"/>
              <a:t>Farmers</a:t>
            </a:r>
            <a:r>
              <a:rPr lang="en-US" baseline="0" dirty="0" smtClean="0"/>
              <a:t> work for a better environment.</a:t>
            </a:r>
            <a:endParaRPr lang="en-US" dirty="0" smtClean="0"/>
          </a:p>
          <a:p>
            <a:pPr defTabSz="930115">
              <a:spcBef>
                <a:spcPct val="0"/>
              </a:spcBef>
            </a:pPr>
            <a:endParaRPr lang="en-US" dirty="0" smtClean="0"/>
          </a:p>
          <a:p>
            <a:pPr defTabSz="930115">
              <a:spcBef>
                <a:spcPct val="0"/>
              </a:spcBef>
            </a:pPr>
            <a:endParaRPr lang="en-US" dirty="0" smtClean="0"/>
          </a:p>
          <a:p>
            <a:pPr defTabSz="930115">
              <a:spcBef>
                <a:spcPct val="0"/>
              </a:spcBef>
            </a:pPr>
            <a:r>
              <a:rPr lang="en-US" b="1" i="1" dirty="0" smtClean="0"/>
              <a:t>Examples if</a:t>
            </a:r>
            <a:r>
              <a:rPr lang="en-US" b="1" i="1" baseline="0" dirty="0" smtClean="0"/>
              <a:t> they ask how:</a:t>
            </a:r>
          </a:p>
          <a:p>
            <a:pPr defTabSz="930115">
              <a:spcBef>
                <a:spcPct val="0"/>
              </a:spcBef>
            </a:pPr>
            <a:endParaRPr lang="en-US" dirty="0" smtClean="0"/>
          </a:p>
          <a:p>
            <a:pPr defTabSz="930115">
              <a:spcBef>
                <a:spcPct val="0"/>
              </a:spcBef>
            </a:pPr>
            <a:r>
              <a:rPr lang="en-US" dirty="0" smtClean="0"/>
              <a:t>-Environmental Sustainability: </a:t>
            </a:r>
            <a:br>
              <a:rPr lang="en-US" dirty="0" smtClean="0"/>
            </a:br>
            <a:r>
              <a:rPr lang="en-US" dirty="0" smtClean="0"/>
              <a:t>-Organic</a:t>
            </a:r>
            <a:r>
              <a:rPr lang="en-US" baseline="0" dirty="0" smtClean="0"/>
              <a:t> farming</a:t>
            </a:r>
            <a:r>
              <a:rPr lang="en-US" dirty="0" smtClean="0"/>
              <a:t> practices</a:t>
            </a:r>
            <a:r>
              <a:rPr lang="en-US" baseline="0" dirty="0" smtClean="0"/>
              <a:t> that help the environment, instead of contributing to global warming</a:t>
            </a:r>
            <a:r>
              <a:rPr lang="en-US" dirty="0" smtClean="0"/>
              <a:t/>
            </a:r>
            <a:br>
              <a:rPr lang="en-US" dirty="0" smtClean="0"/>
            </a:br>
            <a:r>
              <a:rPr lang="en-US" dirty="0" smtClean="0"/>
              <a:t/>
            </a:r>
            <a:br>
              <a:rPr lang="en-US" dirty="0" smtClean="0"/>
            </a:br>
            <a:r>
              <a:rPr lang="en-US" dirty="0" smtClean="0"/>
              <a:t>The</a:t>
            </a:r>
            <a:r>
              <a:rPr lang="en-US" baseline="0" dirty="0" smtClean="0"/>
              <a:t> environment and people’s well being are intertwined!</a:t>
            </a:r>
            <a:endParaRPr lang="en-US" dirty="0" smtClean="0"/>
          </a:p>
        </p:txBody>
      </p:sp>
    </p:spTree>
    <p:extLst>
      <p:ext uri="{BB962C8B-B14F-4D97-AF65-F5344CB8AC3E}">
        <p14:creationId xmlns:p14="http://schemas.microsoft.com/office/powerpoint/2010/main" val="17722386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when you are fundraising with Equal</a:t>
            </a:r>
            <a:r>
              <a:rPr lang="en-US" baseline="0" dirty="0" smtClean="0"/>
              <a:t> Exchange</a:t>
            </a:r>
            <a:r>
              <a:rPr lang="en-US" dirty="0" smtClean="0"/>
              <a:t>,</a:t>
            </a:r>
            <a:r>
              <a:rPr lang="en-US" baseline="0" dirty="0" smtClean="0"/>
              <a:t> or if you see Equal Exchange products, you can let people know that:</a:t>
            </a:r>
          </a:p>
          <a:p>
            <a:endParaRPr lang="en-US" baseline="0" dirty="0" smtClean="0"/>
          </a:p>
          <a:p>
            <a:r>
              <a:rPr lang="en-US" baseline="0" dirty="0" smtClean="0"/>
              <a:t>Most farmers don’t get paid enough, and chocolate is often grown with child labor- but these delicious products are different.  Farmers are treated and paid well.</a:t>
            </a:r>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36</a:t>
            </a:fld>
            <a:endParaRPr lang="en-US"/>
          </a:p>
        </p:txBody>
      </p:sp>
    </p:spTree>
    <p:extLst>
      <p:ext uri="{BB962C8B-B14F-4D97-AF65-F5344CB8AC3E}">
        <p14:creationId xmlns:p14="http://schemas.microsoft.com/office/powerpoint/2010/main" val="25434334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from</a:t>
            </a:r>
            <a:r>
              <a:rPr lang="en-US" baseline="0" dirty="0" smtClean="0"/>
              <a:t> the farmer who is planting their first seed,</a:t>
            </a:r>
          </a:p>
          <a:p>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37</a:t>
            </a:fld>
            <a:endParaRPr lang="en-US"/>
          </a:p>
        </p:txBody>
      </p:sp>
    </p:spTree>
    <p:extLst>
      <p:ext uri="{BB962C8B-B14F-4D97-AF65-F5344CB8AC3E}">
        <p14:creationId xmlns:p14="http://schemas.microsoft.com/office/powerpoint/2010/main" val="31703375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your</a:t>
            </a:r>
            <a:r>
              <a:rPr lang="en-US" baseline="0" dirty="0" smtClean="0"/>
              <a:t> fundraising work with us at Equal Exchange,</a:t>
            </a:r>
          </a:p>
          <a:p>
            <a:endParaRPr lang="en-US" baseline="0" dirty="0" smtClean="0"/>
          </a:p>
          <a:p>
            <a:r>
              <a:rPr lang="en-US" b="1" baseline="0" dirty="0" smtClean="0"/>
              <a:t>OR</a:t>
            </a:r>
          </a:p>
          <a:p>
            <a:endParaRPr lang="en-US" baseline="0" dirty="0" smtClean="0"/>
          </a:p>
          <a:p>
            <a:r>
              <a:rPr lang="en-US" baseline="0" dirty="0" smtClean="0"/>
              <a:t>To your buying and sharing about fair trade and Equal Exchange,</a:t>
            </a:r>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38</a:t>
            </a:fld>
            <a:endParaRPr lang="en-US"/>
          </a:p>
        </p:txBody>
      </p:sp>
    </p:spTree>
    <p:extLst>
      <p:ext uri="{BB962C8B-B14F-4D97-AF65-F5344CB8AC3E}">
        <p14:creationId xmlns:p14="http://schemas.microsoft.com/office/powerpoint/2010/main" val="1052067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baseline="0" dirty="0" smtClean="0"/>
              <a:t>Together we can make a difference!  Together we can create a world where children and families are happy and treated fairly.</a:t>
            </a:r>
          </a:p>
          <a:p>
            <a:endParaRPr lang="en-US" baseline="0" dirty="0" smtClean="0"/>
          </a:p>
          <a:p>
            <a:r>
              <a:rPr lang="en-US" baseline="0" dirty="0" smtClean="0"/>
              <a:t>Thank you.  Any questions?</a:t>
            </a:r>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39</a:t>
            </a:fld>
            <a:endParaRPr lang="en-US"/>
          </a:p>
        </p:txBody>
      </p:sp>
    </p:spTree>
    <p:extLst>
      <p:ext uri="{BB962C8B-B14F-4D97-AF65-F5344CB8AC3E}">
        <p14:creationId xmlns:p14="http://schemas.microsoft.com/office/powerpoint/2010/main" val="3639607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Hmm-</a:t>
            </a:r>
            <a:r>
              <a:rPr lang="en-US" baseline="0" dirty="0" smtClean="0"/>
              <a:t> there’s the chocolate it’s made into! : )  Didn’t it come a long way from it’s plant?</a:t>
            </a:r>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4</a:t>
            </a:fld>
            <a:endParaRPr lang="en-US"/>
          </a:p>
        </p:txBody>
      </p:sp>
    </p:spTree>
    <p:extLst>
      <p:ext uri="{BB962C8B-B14F-4D97-AF65-F5344CB8AC3E}">
        <p14:creationId xmlns:p14="http://schemas.microsoft.com/office/powerpoint/2010/main" val="2990763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Now that we</a:t>
            </a:r>
            <a:r>
              <a:rPr lang="en-US" baseline="0" dirty="0" smtClean="0"/>
              <a:t> know where our chocolate comes from, I have </a:t>
            </a:r>
            <a:r>
              <a:rPr lang="en-US" b="1" baseline="0" dirty="0" smtClean="0"/>
              <a:t>another question for you</a:t>
            </a:r>
            <a:r>
              <a:rPr lang="en-US" baseline="0" dirty="0" smtClean="0"/>
              <a:t>!</a:t>
            </a:r>
            <a:endParaRPr lang="en-US" dirty="0" smtClean="0"/>
          </a:p>
          <a:p>
            <a:pPr defTabSz="931774">
              <a:defRPr/>
            </a:pPr>
            <a:endParaRPr lang="en-US" dirty="0" smtClean="0"/>
          </a:p>
          <a:p>
            <a:pPr defTabSz="931774">
              <a:defRPr/>
            </a:pPr>
            <a:r>
              <a:rPr lang="en-US" dirty="0" smtClean="0"/>
              <a:t>How</a:t>
            </a:r>
            <a:r>
              <a:rPr lang="en-US" baseline="0" dirty="0" smtClean="0"/>
              <a:t> many of you have been taught by your family to </a:t>
            </a:r>
            <a:r>
              <a:rPr lang="en-US" b="1" baseline="0" dirty="0" smtClean="0"/>
              <a:t>care for other people and to be nice</a:t>
            </a:r>
            <a:r>
              <a:rPr lang="en-US" baseline="0" dirty="0" smtClean="0"/>
              <a:t>? [let them answer]</a:t>
            </a:r>
          </a:p>
          <a:p>
            <a:endParaRPr lang="en-US" baseline="0" dirty="0" smtClean="0"/>
          </a:p>
          <a:p>
            <a:endParaRPr lang="en-US" baseline="0" dirty="0" smtClean="0"/>
          </a:p>
          <a:p>
            <a:r>
              <a:rPr lang="en-US" baseline="0" dirty="0" smtClean="0"/>
              <a:t>Me too!  That’s great! : )</a:t>
            </a:r>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5</a:t>
            </a:fld>
            <a:endParaRPr lang="en-US"/>
          </a:p>
        </p:txBody>
      </p:sp>
    </p:spTree>
    <p:extLst>
      <p:ext uri="{BB962C8B-B14F-4D97-AF65-F5344CB8AC3E}">
        <p14:creationId xmlns:p14="http://schemas.microsoft.com/office/powerpoint/2010/main" val="1606488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as I mentioned, there</a:t>
            </a:r>
            <a:r>
              <a:rPr lang="en-US" baseline="0" dirty="0" smtClean="0"/>
              <a:t> is</a:t>
            </a:r>
            <a:r>
              <a:rPr lang="en-US" dirty="0" smtClean="0"/>
              <a:t> an</a:t>
            </a:r>
            <a:r>
              <a:rPr lang="en-US" baseline="0" dirty="0" smtClean="0"/>
              <a:t> organization called Equal Exchange.  </a:t>
            </a:r>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6</a:t>
            </a:fld>
            <a:endParaRPr lang="en-US"/>
          </a:p>
        </p:txBody>
      </p:sp>
    </p:spTree>
    <p:extLst>
      <p:ext uri="{BB962C8B-B14F-4D97-AF65-F5344CB8AC3E}">
        <p14:creationId xmlns:p14="http://schemas.microsoft.com/office/powerpoint/2010/main" val="626394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It is a business that cares about people being treated well, especially the farmers who grow the food Equal Exchange sells. </a:t>
            </a:r>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7</a:t>
            </a:fld>
            <a:endParaRPr lang="en-US"/>
          </a:p>
        </p:txBody>
      </p:sp>
    </p:spTree>
    <p:extLst>
      <p:ext uri="{BB962C8B-B14F-4D97-AF65-F5344CB8AC3E}">
        <p14:creationId xmlns:p14="http://schemas.microsoft.com/office/powerpoint/2010/main" val="3157256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baseline="0" dirty="0" smtClean="0"/>
              <a:t>They sell things like chocolate, coffee, tea, hot cocoa and other foods, too.</a:t>
            </a:r>
            <a:endParaRPr lang="en-US" dirty="0"/>
          </a:p>
        </p:txBody>
      </p:sp>
      <p:sp>
        <p:nvSpPr>
          <p:cNvPr id="4" name="Slide Number Placeholder 3"/>
          <p:cNvSpPr>
            <a:spLocks noGrp="1"/>
          </p:cNvSpPr>
          <p:nvPr>
            <p:ph type="sldNum" sz="quarter" idx="10"/>
          </p:nvPr>
        </p:nvSpPr>
        <p:spPr/>
        <p:txBody>
          <a:bodyPr/>
          <a:lstStyle/>
          <a:p>
            <a:fld id="{E7EFBE88-39E6-4CFF-BA06-3F0F657E651D}" type="slidenum">
              <a:rPr lang="en-US" smtClean="0"/>
              <a:pPr/>
              <a:t>8</a:t>
            </a:fld>
            <a:endParaRPr lang="en-US"/>
          </a:p>
        </p:txBody>
      </p:sp>
    </p:spTree>
    <p:extLst>
      <p:ext uri="{BB962C8B-B14F-4D97-AF65-F5344CB8AC3E}">
        <p14:creationId xmlns:p14="http://schemas.microsoft.com/office/powerpoint/2010/main" val="2713806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what do your parents do every day while you’re at school?  Someone in your family is probably working to earn money that your family lives on.  With money, they can send you to school, buy food, and more.  </a:t>
            </a:r>
          </a:p>
          <a:p>
            <a:endParaRPr lang="en-US" baseline="0" dirty="0" smtClean="0"/>
          </a:p>
          <a:p>
            <a:r>
              <a:rPr lang="en-US" baseline="0" dirty="0" smtClean="0"/>
              <a:t>Farmers work too!  They grow plants, and sell them for money.  That money helps them take care of their families.  </a:t>
            </a:r>
          </a:p>
          <a:p>
            <a:endParaRPr lang="en-US" baseline="0" dirty="0" smtClean="0"/>
          </a:p>
          <a:p>
            <a:r>
              <a:rPr lang="en-US" baseline="0" dirty="0" smtClean="0"/>
              <a:t>At Equal Exchange, they buy the coffee, chocolate, tea and other foods I showed from small farmers.</a:t>
            </a:r>
          </a:p>
          <a:p>
            <a:endParaRPr lang="en-US" baseline="0" dirty="0" smtClean="0"/>
          </a:p>
          <a:p>
            <a:r>
              <a:rPr lang="en-US" baseline="0" dirty="0" smtClean="0"/>
              <a:t>Here is the Castillo family in Nicaragua who Equal Exchange buys coffee from… </a:t>
            </a:r>
          </a:p>
        </p:txBody>
      </p:sp>
      <p:sp>
        <p:nvSpPr>
          <p:cNvPr id="4" name="Slide Number Placeholder 3"/>
          <p:cNvSpPr>
            <a:spLocks noGrp="1"/>
          </p:cNvSpPr>
          <p:nvPr>
            <p:ph type="sldNum" sz="quarter" idx="10"/>
          </p:nvPr>
        </p:nvSpPr>
        <p:spPr/>
        <p:txBody>
          <a:bodyPr/>
          <a:lstStyle/>
          <a:p>
            <a:fld id="{E7EFBE88-39E6-4CFF-BA06-3F0F657E651D}" type="slidenum">
              <a:rPr lang="en-US" smtClean="0"/>
              <a:pPr/>
              <a:t>9</a:t>
            </a:fld>
            <a:endParaRPr lang="en-US"/>
          </a:p>
        </p:txBody>
      </p:sp>
    </p:spTree>
    <p:extLst>
      <p:ext uri="{BB962C8B-B14F-4D97-AF65-F5344CB8AC3E}">
        <p14:creationId xmlns:p14="http://schemas.microsoft.com/office/powerpoint/2010/main" val="2197760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8000"/>
            <a:lum/>
          </a:blip>
          <a:srcRect/>
          <a:stretch>
            <a:fillRect l="-7000" r="-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mmunity Sales PPT.jpg"/>
          <p:cNvPicPr>
            <a:picLocks noChangeAspect="1"/>
          </p:cNvPicPr>
          <p:nvPr/>
        </p:nvPicPr>
        <p:blipFill>
          <a:blip r:embed="rId3" cstate="print"/>
          <a:stretch>
            <a:fillRect/>
          </a:stretch>
        </p:blipFill>
        <p:spPr>
          <a:xfrm>
            <a:off x="0" y="-4997"/>
            <a:ext cx="9144000" cy="7065818"/>
          </a:xfrm>
          <a:prstGeom prst="rect">
            <a:avLst/>
          </a:prstGeom>
          <a:blipFill dpi="0" rotWithShape="1">
            <a:blip r:embed="rId4">
              <a:alphaModFix amt="46000"/>
            </a:blip>
            <a:srcRect/>
            <a:stretch>
              <a:fillRect/>
            </a:stretch>
          </a:blipFill>
        </p:spPr>
      </p:pic>
      <p:sp>
        <p:nvSpPr>
          <p:cNvPr id="2" name="Title 1"/>
          <p:cNvSpPr>
            <a:spLocks noGrp="1"/>
          </p:cNvSpPr>
          <p:nvPr>
            <p:ph type="ctrTitle"/>
          </p:nvPr>
        </p:nvSpPr>
        <p:spPr>
          <a:xfrm>
            <a:off x="0" y="33089"/>
            <a:ext cx="9144000" cy="1390650"/>
          </a:xfrm>
        </p:spPr>
        <p:txBody>
          <a:bodyPr>
            <a:noAutofit/>
          </a:bodyPr>
          <a:lstStyle/>
          <a:p>
            <a:r>
              <a:rPr lang="en-US" sz="6600" dirty="0" smtClean="0">
                <a:solidFill>
                  <a:srgbClr val="F72717"/>
                </a:solidFill>
                <a:latin typeface="Berlin Sans FB Demi" panose="020E0802020502020306" pitchFamily="34" charset="0"/>
              </a:rPr>
              <a:t>Farmers, Food, and You</a:t>
            </a:r>
            <a:endParaRPr lang="en-US" sz="6600" dirty="0">
              <a:solidFill>
                <a:srgbClr val="F72717"/>
              </a:solidFill>
              <a:latin typeface="Berlin Sans FB Demi" panose="020E0802020502020306"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1204006"/>
            <a:ext cx="8347181" cy="465780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57200"/>
            <a:ext cx="8572500" cy="5715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inia_rai_sanjukta_vikas.jpg"/>
          <p:cNvPicPr>
            <a:picLocks noGrp="1" noChangeAspect="1"/>
          </p:cNvPicPr>
          <p:nvPr>
            <p:ph idx="1"/>
          </p:nvPr>
        </p:nvPicPr>
        <p:blipFill>
          <a:blip r:embed="rId3" cstate="print"/>
          <a:srcRect l="11067"/>
          <a:stretch>
            <a:fillRect/>
          </a:stretch>
        </p:blipFill>
        <p:spPr>
          <a:xfrm>
            <a:off x="381000" y="228600"/>
            <a:ext cx="8432800" cy="6324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_1384.JPG"/>
          <p:cNvPicPr>
            <a:picLocks noGrp="1" noChangeAspect="1"/>
          </p:cNvPicPr>
          <p:nvPr>
            <p:ph idx="1"/>
          </p:nvPr>
        </p:nvPicPr>
        <p:blipFill>
          <a:blip r:embed="rId3" cstate="print"/>
          <a:srcRect l="12810" t="3170"/>
          <a:stretch>
            <a:fillRect/>
          </a:stretch>
        </p:blipFill>
        <p:spPr>
          <a:xfrm>
            <a:off x="381000" y="457200"/>
            <a:ext cx="8305800" cy="612376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490133" y="222556"/>
            <a:ext cx="6282267" cy="640684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9800"/>
            <a:ext cx="8229600" cy="1143000"/>
          </a:xfrm>
        </p:spPr>
        <p:txBody>
          <a:bodyPr>
            <a:noAutofit/>
          </a:bodyPr>
          <a:lstStyle/>
          <a:p>
            <a:r>
              <a:rPr lang="en-US" sz="11500" dirty="0" smtClean="0">
                <a:solidFill>
                  <a:srgbClr val="FF0000"/>
                </a:solidFill>
                <a:latin typeface="Berlin Sans FB Demi" panose="020E0802020502020306" pitchFamily="34" charset="0"/>
              </a:rPr>
              <a:t>Fair Trade</a:t>
            </a:r>
            <a:endParaRPr lang="en-US" sz="11500" dirty="0">
              <a:solidFill>
                <a:srgbClr val="FF0000"/>
              </a:solidFill>
              <a:latin typeface="Berlin Sans FB Demi" panose="020E0802020502020306"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ewest\AppData\Local\Microsoft\Windows\Temporary Internet Files\Content.IE5\PSJAFW1J\MC900391454[1].wmf"/>
          <p:cNvPicPr>
            <a:picLocks noChangeAspect="1" noChangeArrowheads="1"/>
          </p:cNvPicPr>
          <p:nvPr/>
        </p:nvPicPr>
        <p:blipFill>
          <a:blip r:embed="rId3" cstate="print"/>
          <a:srcRect/>
          <a:stretch>
            <a:fillRect/>
          </a:stretch>
        </p:blipFill>
        <p:spPr bwMode="auto">
          <a:xfrm>
            <a:off x="2971800" y="1219200"/>
            <a:ext cx="3505200" cy="4435468"/>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609600"/>
            <a:ext cx="5926123" cy="525342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095500" y="228600"/>
            <a:ext cx="5105400" cy="1143000"/>
          </a:xfrm>
          <a:noFill/>
        </p:spPr>
        <p:txBody>
          <a:bodyPr>
            <a:normAutofit/>
          </a:bodyPr>
          <a:lstStyle/>
          <a:p>
            <a:r>
              <a:rPr lang="en-US" sz="5400" dirty="0" smtClean="0">
                <a:solidFill>
                  <a:srgbClr val="FF0000"/>
                </a:solidFill>
                <a:latin typeface="Berlin Sans FB Demi" panose="020E0802020502020306" pitchFamily="34" charset="0"/>
              </a:rPr>
              <a:t>Why Unfair?</a:t>
            </a:r>
            <a:endParaRPr lang="en-US" sz="5400" dirty="0">
              <a:solidFill>
                <a:srgbClr val="FF0000"/>
              </a:solidFill>
              <a:latin typeface="Berlin Sans FB Demi" panose="020E0802020502020306" pitchFamily="34" charset="0"/>
            </a:endParaRPr>
          </a:p>
        </p:txBody>
      </p:sp>
      <p:sp>
        <p:nvSpPr>
          <p:cNvPr id="5" name="Content Placeholder 4"/>
          <p:cNvSpPr>
            <a:spLocks noGrp="1"/>
          </p:cNvSpPr>
          <p:nvPr>
            <p:ph sz="half" idx="1"/>
          </p:nvPr>
        </p:nvSpPr>
        <p:spPr>
          <a:xfrm>
            <a:off x="228600" y="1600200"/>
            <a:ext cx="4419600" cy="4953000"/>
          </a:xfrm>
          <a:noFill/>
        </p:spPr>
        <p:txBody>
          <a:bodyPr/>
          <a:lstStyle/>
          <a:p>
            <a:r>
              <a:rPr lang="en-US" b="1" dirty="0" smtClean="0">
                <a:solidFill>
                  <a:srgbClr val="FF0000"/>
                </a:solidFill>
                <a:latin typeface="Georgia" panose="02040502050405020303" pitchFamily="18" charset="0"/>
              </a:rPr>
              <a:t>Colonialism, Post-colonialism</a:t>
            </a:r>
          </a:p>
          <a:p>
            <a:pPr lvl="1"/>
            <a:r>
              <a:rPr lang="en-US" b="1" dirty="0" smtClean="0">
                <a:solidFill>
                  <a:srgbClr val="FF0000"/>
                </a:solidFill>
                <a:latin typeface="Georgia" panose="02040502050405020303" pitchFamily="18" charset="0"/>
              </a:rPr>
              <a:t>Sets up plantations</a:t>
            </a:r>
          </a:p>
          <a:p>
            <a:pPr lvl="1"/>
            <a:r>
              <a:rPr lang="en-US" b="1" dirty="0" smtClean="0">
                <a:solidFill>
                  <a:srgbClr val="FF0000"/>
                </a:solidFill>
                <a:latin typeface="Georgia" panose="02040502050405020303" pitchFamily="18" charset="0"/>
              </a:rPr>
              <a:t>Multinational corporations grow</a:t>
            </a:r>
          </a:p>
          <a:p>
            <a:pPr lvl="1"/>
            <a:r>
              <a:rPr lang="en-US" b="1" dirty="0" smtClean="0">
                <a:solidFill>
                  <a:srgbClr val="FF0000"/>
                </a:solidFill>
                <a:latin typeface="Georgia" panose="02040502050405020303" pitchFamily="18" charset="0"/>
              </a:rPr>
              <a:t>Death and displacement of Indigenous peoples</a:t>
            </a:r>
          </a:p>
          <a:p>
            <a:pPr lvl="1"/>
            <a:r>
              <a:rPr lang="en-US" b="1" dirty="0" smtClean="0">
                <a:solidFill>
                  <a:srgbClr val="FF0000"/>
                </a:solidFill>
                <a:latin typeface="Georgia" panose="02040502050405020303" pitchFamily="18" charset="0"/>
              </a:rPr>
              <a:t>Political and economic elites</a:t>
            </a:r>
            <a:endParaRPr lang="en-US" b="1" dirty="0">
              <a:solidFill>
                <a:srgbClr val="FF0000"/>
              </a:solidFill>
              <a:latin typeface="Georgia" panose="02040502050405020303" pitchFamily="18" charset="0"/>
            </a:endParaRPr>
          </a:p>
        </p:txBody>
      </p:sp>
      <p:sp>
        <p:nvSpPr>
          <p:cNvPr id="9" name="Content Placeholder 8"/>
          <p:cNvSpPr>
            <a:spLocks noGrp="1"/>
          </p:cNvSpPr>
          <p:nvPr>
            <p:ph sz="half" idx="2"/>
          </p:nvPr>
        </p:nvSpPr>
        <p:spPr>
          <a:xfrm>
            <a:off x="4876800" y="1570037"/>
            <a:ext cx="4038600" cy="4525963"/>
          </a:xfrm>
          <a:noFill/>
        </p:spPr>
        <p:txBody>
          <a:bodyPr/>
          <a:lstStyle/>
          <a:p>
            <a:r>
              <a:rPr lang="en-US" b="1" dirty="0" smtClean="0">
                <a:solidFill>
                  <a:srgbClr val="FF0000"/>
                </a:solidFill>
                <a:latin typeface="Georgia" panose="02040502050405020303" pitchFamily="18" charset="0"/>
              </a:rPr>
              <a:t>Response: </a:t>
            </a:r>
          </a:p>
          <a:p>
            <a:pPr lvl="1"/>
            <a:r>
              <a:rPr lang="en-US" b="1" dirty="0" smtClean="0">
                <a:solidFill>
                  <a:srgbClr val="FF0000"/>
                </a:solidFill>
                <a:latin typeface="Georgia" panose="02040502050405020303" pitchFamily="18" charset="0"/>
              </a:rPr>
              <a:t>Resistance movements</a:t>
            </a:r>
          </a:p>
          <a:p>
            <a:pPr lvl="1"/>
            <a:r>
              <a:rPr lang="en-US" b="1" dirty="0" smtClean="0">
                <a:solidFill>
                  <a:srgbClr val="FF0000"/>
                </a:solidFill>
                <a:latin typeface="Georgia" panose="02040502050405020303" pitchFamily="18" charset="0"/>
              </a:rPr>
              <a:t>Co-operatives</a:t>
            </a:r>
          </a:p>
          <a:p>
            <a:pPr lvl="1"/>
            <a:r>
              <a:rPr lang="en-US" b="1" dirty="0" smtClean="0">
                <a:solidFill>
                  <a:srgbClr val="FF0000"/>
                </a:solidFill>
                <a:latin typeface="Georgia" panose="02040502050405020303" pitchFamily="18" charset="0"/>
              </a:rPr>
              <a:t>Fair Trade movement: began in  1940’s.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04800"/>
            <a:ext cx="7327114" cy="62484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14300"/>
            <a:ext cx="4343400" cy="65151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52400"/>
            <a:ext cx="4638041" cy="6522243"/>
          </a:xfrm>
          <a:prstGeom prst="rect">
            <a:avLst/>
          </a:prstGeom>
          <a:blipFill>
            <a:blip r:embed="rId4"/>
            <a:tile tx="0" ty="0" sx="100000" sy="100000" flip="none" algn="tl"/>
          </a:blipFill>
          <a:ln>
            <a:noFill/>
          </a:ln>
          <a:effectLst>
            <a:softEdge rad="112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0027"/>
          <a:stretch/>
        </p:blipFill>
        <p:spPr>
          <a:xfrm>
            <a:off x="152400" y="34977"/>
            <a:ext cx="4113551" cy="3048000"/>
          </a:xfrm>
          <a:prstGeom prst="rect">
            <a:avLst/>
          </a:prstGeom>
          <a:ln>
            <a:noFill/>
          </a:ln>
          <a:effectLst>
            <a:softEdge rad="112500"/>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6031"/>
          <a:stretch/>
        </p:blipFill>
        <p:spPr>
          <a:xfrm>
            <a:off x="2545413" y="3104213"/>
            <a:ext cx="2692400" cy="3795010"/>
          </a:xfrm>
          <a:prstGeom prst="rect">
            <a:avLst/>
          </a:prstGeom>
          <a:ln>
            <a:noFill/>
          </a:ln>
          <a:effectLst>
            <a:softEdge rad="112500"/>
          </a:effec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6249" r="15000" b="12501"/>
          <a:stretch/>
        </p:blipFill>
        <p:spPr>
          <a:xfrm>
            <a:off x="4419600" y="103057"/>
            <a:ext cx="4569348" cy="2911839"/>
          </a:xfrm>
          <a:prstGeom prst="rect">
            <a:avLst/>
          </a:prstGeom>
          <a:ln>
            <a:noFill/>
          </a:ln>
          <a:effectLst>
            <a:softEdge rad="112500"/>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3172918"/>
            <a:ext cx="2393013" cy="3657600"/>
          </a:xfrm>
          <a:prstGeom prst="rect">
            <a:avLst/>
          </a:prstGeom>
          <a:ln>
            <a:noFill/>
          </a:ln>
          <a:effectLst>
            <a:softEdge rad="112500"/>
          </a:effectLst>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7500" r="25833"/>
          <a:stretch/>
        </p:blipFill>
        <p:spPr>
          <a:xfrm>
            <a:off x="5226569" y="3047374"/>
            <a:ext cx="3658225" cy="365822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5262" y="33728"/>
            <a:ext cx="3810000" cy="6365823"/>
          </a:xfrm>
          <a:prstGeom prst="rect">
            <a:avLst/>
          </a:prstGeom>
          <a:ln>
            <a:noFill/>
          </a:ln>
          <a:effectLst>
            <a:softEdge rad="112500"/>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11111"/>
          <a:stretch/>
        </p:blipFill>
        <p:spPr>
          <a:xfrm>
            <a:off x="228600" y="0"/>
            <a:ext cx="4876800" cy="3429000"/>
          </a:xfrm>
          <a:prstGeom prst="rect">
            <a:avLst/>
          </a:prstGeom>
          <a:ln>
            <a:noFill/>
          </a:ln>
          <a:effectLst>
            <a:softEdge rad="112500"/>
          </a:effectLst>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5417" r="11116"/>
          <a:stretch/>
        </p:blipFill>
        <p:spPr>
          <a:xfrm>
            <a:off x="228600" y="3429000"/>
            <a:ext cx="4876800" cy="3351551"/>
          </a:xfrm>
          <a:prstGeom prst="rect">
            <a:avLst/>
          </a:prstGeom>
          <a:ln>
            <a:noFill/>
          </a:ln>
          <a:effectLst>
            <a:softEdge rad="112500"/>
          </a:effectLst>
        </p:spPr>
      </p:pic>
    </p:spTree>
    <p:extLst>
      <p:ext uri="{BB962C8B-B14F-4D97-AF65-F5344CB8AC3E}">
        <p14:creationId xmlns:p14="http://schemas.microsoft.com/office/powerpoint/2010/main" val="32391939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hatsyourdeal.com/grocery-coupons/wp-content/uploads/2015/10/mar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5800"/>
            <a:ext cx="7200900" cy="533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p:cNvPicPr>
            <a:picLocks noChangeAspect="1" noChangeArrowheads="1"/>
          </p:cNvPicPr>
          <p:nvPr/>
        </p:nvPicPr>
        <p:blipFill>
          <a:blip r:embed="rId3" cstate="print"/>
          <a:srcRect/>
          <a:stretch>
            <a:fillRect/>
          </a:stretch>
        </p:blipFill>
        <p:spPr bwMode="auto">
          <a:xfrm>
            <a:off x="609600" y="381000"/>
            <a:ext cx="8077200" cy="5384800"/>
          </a:xfrm>
          <a:prstGeom prst="rect">
            <a:avLst/>
          </a:prstGeom>
          <a:ln>
            <a:noFill/>
          </a:ln>
          <a:effectLst>
            <a:softEdge rad="112500"/>
          </a:effectLst>
        </p:spPr>
      </p:pic>
      <p:sp>
        <p:nvSpPr>
          <p:cNvPr id="11267" name="TextBox 5"/>
          <p:cNvSpPr txBox="1">
            <a:spLocks noChangeArrowheads="1"/>
          </p:cNvSpPr>
          <p:nvPr/>
        </p:nvSpPr>
        <p:spPr bwMode="auto">
          <a:xfrm>
            <a:off x="152400" y="5728804"/>
            <a:ext cx="8991600" cy="1138773"/>
          </a:xfrm>
          <a:prstGeom prst="rect">
            <a:avLst/>
          </a:prstGeom>
          <a:noFill/>
          <a:ln w="9525">
            <a:noFill/>
            <a:miter lim="800000"/>
            <a:headEnd/>
            <a:tailEnd/>
          </a:ln>
        </p:spPr>
        <p:txBody>
          <a:bodyPr wrap="square">
            <a:spAutoFit/>
          </a:bodyPr>
          <a:lstStyle/>
          <a:p>
            <a:pPr algn="ctr"/>
            <a:r>
              <a:rPr lang="en-US" sz="2400" b="1" i="1" dirty="0">
                <a:solidFill>
                  <a:srgbClr val="FF0000"/>
                </a:solidFill>
                <a:latin typeface="Bookman Old Style" panose="02050604050505020204" pitchFamily="18" charset="0"/>
              </a:rPr>
              <a:t>Eight-year-old twins Hassan and Hussein open cocoa pods in Ivory Coast. </a:t>
            </a:r>
            <a:endParaRPr lang="en-US" sz="2400" b="1" i="1" dirty="0" smtClean="0">
              <a:solidFill>
                <a:srgbClr val="FF0000"/>
              </a:solidFill>
              <a:latin typeface="Bookman Old Style" panose="02050604050505020204" pitchFamily="18" charset="0"/>
            </a:endParaRPr>
          </a:p>
          <a:p>
            <a:pPr algn="ctr"/>
            <a:r>
              <a:rPr lang="en-US" sz="2000" i="1" dirty="0" smtClean="0">
                <a:solidFill>
                  <a:srgbClr val="FF0000"/>
                </a:solidFill>
                <a:latin typeface="Bookman Old Style" panose="02050604050505020204" pitchFamily="18" charset="0"/>
              </a:rPr>
              <a:t>Photo </a:t>
            </a:r>
            <a:r>
              <a:rPr lang="en-US" sz="2000" i="1" dirty="0">
                <a:solidFill>
                  <a:srgbClr val="FF0000"/>
                </a:solidFill>
                <a:latin typeface="Bookman Old Style" panose="02050604050505020204" pitchFamily="18" charset="0"/>
              </a:rPr>
              <a:t>from CNN.com.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1"/>
          </p:nvPr>
        </p:nvSpPr>
        <p:spPr>
          <a:xfrm>
            <a:off x="76200" y="5744878"/>
            <a:ext cx="8915400" cy="960722"/>
          </a:xfrm>
          <a:noFill/>
        </p:spPr>
        <p:txBody>
          <a:bodyPr>
            <a:normAutofit/>
          </a:bodyPr>
          <a:lstStyle/>
          <a:p>
            <a:pPr algn="ctr" eaLnBrk="1" hangingPunct="1">
              <a:buFontTx/>
              <a:buNone/>
            </a:pPr>
            <a:r>
              <a:rPr lang="en-US" sz="2400" b="1" i="1" dirty="0" smtClean="0">
                <a:solidFill>
                  <a:srgbClr val="FF0000"/>
                </a:solidFill>
                <a:latin typeface="Bookman Old Style" panose="02050604050505020204" pitchFamily="18" charset="0"/>
              </a:rPr>
              <a:t>A boy spreads cacao beans out to dry. </a:t>
            </a:r>
          </a:p>
          <a:p>
            <a:pPr algn="ctr" eaLnBrk="1" hangingPunct="1">
              <a:buFontTx/>
              <a:buNone/>
            </a:pPr>
            <a:r>
              <a:rPr lang="en-US" sz="2000" i="1" dirty="0" smtClean="0">
                <a:solidFill>
                  <a:srgbClr val="FF0000"/>
                </a:solidFill>
                <a:latin typeface="Bookman Old Style" panose="02050604050505020204" pitchFamily="18" charset="0"/>
              </a:rPr>
              <a:t>Photo from the International Labor Rights Forum. </a:t>
            </a:r>
          </a:p>
        </p:txBody>
      </p:sp>
      <p:pic>
        <p:nvPicPr>
          <p:cNvPr id="12291" name="Picture 4"/>
          <p:cNvPicPr>
            <a:picLocks noChangeAspect="1" noChangeArrowheads="1"/>
          </p:cNvPicPr>
          <p:nvPr/>
        </p:nvPicPr>
        <p:blipFill>
          <a:blip r:embed="rId3" cstate="print"/>
          <a:srcRect/>
          <a:stretch>
            <a:fillRect/>
          </a:stretch>
        </p:blipFill>
        <p:spPr bwMode="auto">
          <a:xfrm>
            <a:off x="1524000" y="228600"/>
            <a:ext cx="6019800" cy="551627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a:xfrm>
            <a:off x="990600" y="5854908"/>
            <a:ext cx="6629400" cy="990600"/>
          </a:xfrm>
          <a:noFill/>
        </p:spPr>
        <p:txBody>
          <a:bodyPr>
            <a:normAutofit/>
          </a:bodyPr>
          <a:lstStyle/>
          <a:p>
            <a:pPr indent="0" algn="ctr" eaLnBrk="1" hangingPunct="1">
              <a:buFontTx/>
              <a:buNone/>
            </a:pPr>
            <a:r>
              <a:rPr lang="en-US" sz="2400" b="1" i="1" dirty="0" smtClean="0">
                <a:solidFill>
                  <a:srgbClr val="FF0000"/>
                </a:solidFill>
                <a:latin typeface="Bookman Old Style" panose="02050604050505020204" pitchFamily="18" charset="0"/>
              </a:rPr>
              <a:t>A small boy carrying cacao pods. </a:t>
            </a:r>
          </a:p>
          <a:p>
            <a:pPr indent="0" algn="ctr" eaLnBrk="1" hangingPunct="1">
              <a:buFontTx/>
              <a:buNone/>
            </a:pPr>
            <a:r>
              <a:rPr lang="en-US" sz="2000" i="1" dirty="0" smtClean="0">
                <a:solidFill>
                  <a:srgbClr val="FF0000"/>
                </a:solidFill>
                <a:latin typeface="Bookman Old Style" panose="02050604050505020204" pitchFamily="18" charset="0"/>
              </a:rPr>
              <a:t>Photo from thefrogblog.org.uk</a:t>
            </a:r>
          </a:p>
        </p:txBody>
      </p:sp>
      <p:pic>
        <p:nvPicPr>
          <p:cNvPr id="13315" name="Picture 5"/>
          <p:cNvPicPr>
            <a:picLocks noChangeAspect="1" noChangeArrowheads="1"/>
          </p:cNvPicPr>
          <p:nvPr/>
        </p:nvPicPr>
        <p:blipFill>
          <a:blip r:embed="rId3" cstate="print"/>
          <a:srcRect/>
          <a:stretch>
            <a:fillRect/>
          </a:stretch>
        </p:blipFill>
        <p:spPr bwMode="auto">
          <a:xfrm>
            <a:off x="2438399" y="228600"/>
            <a:ext cx="4219731" cy="562630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9" y="4997"/>
            <a:ext cx="7460105" cy="1143000"/>
          </a:xfrm>
        </p:spPr>
        <p:txBody>
          <a:bodyPr>
            <a:normAutofit/>
          </a:bodyPr>
          <a:lstStyle/>
          <a:p>
            <a:r>
              <a:rPr lang="en-US" sz="5400" dirty="0" smtClean="0">
                <a:solidFill>
                  <a:srgbClr val="FF0000"/>
                </a:solidFill>
                <a:latin typeface="Berlin Sans FB Demi" panose="020E0802020502020306" pitchFamily="34" charset="0"/>
              </a:rPr>
              <a:t>By Working Together…</a:t>
            </a:r>
            <a:endParaRPr lang="en-US" sz="5400" dirty="0">
              <a:solidFill>
                <a:srgbClr val="FF0000"/>
              </a:solidFill>
              <a:latin typeface="Berlin Sans FB Demi" panose="020E0802020502020306" pitchFamily="34" charset="0"/>
            </a:endParaRPr>
          </a:p>
        </p:txBody>
      </p:sp>
      <p:pic>
        <p:nvPicPr>
          <p:cNvPr id="4" name="Content Placeholder 5" descr="DR_kids_2011.jpg"/>
          <p:cNvPicPr>
            <a:picLocks noGrp="1" noChangeAspect="1"/>
          </p:cNvPicPr>
          <p:nvPr>
            <p:ph idx="1"/>
          </p:nvPr>
        </p:nvPicPr>
        <p:blipFill>
          <a:blip r:embed="rId3" cstate="print"/>
          <a:stretch>
            <a:fillRect/>
          </a:stretch>
        </p:blipFill>
        <p:spPr>
          <a:xfrm>
            <a:off x="1981200" y="1133007"/>
            <a:ext cx="4686209" cy="5420193"/>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8229600" cy="1143000"/>
          </a:xfrm>
        </p:spPr>
        <p:txBody>
          <a:bodyPr>
            <a:noAutofit/>
          </a:bodyPr>
          <a:lstStyle/>
          <a:p>
            <a:r>
              <a:rPr lang="en-US" sz="6600" dirty="0" smtClean="0">
                <a:solidFill>
                  <a:srgbClr val="FF0000"/>
                </a:solidFill>
                <a:latin typeface="Berlin Sans FB Demi" panose="020E0802020502020306" pitchFamily="34" charset="0"/>
              </a:rPr>
              <a:t>“Co-op” </a:t>
            </a:r>
            <a:br>
              <a:rPr lang="en-US" sz="6600" dirty="0" smtClean="0">
                <a:solidFill>
                  <a:srgbClr val="FF0000"/>
                </a:solidFill>
                <a:latin typeface="Berlin Sans FB Demi" panose="020E0802020502020306" pitchFamily="34" charset="0"/>
              </a:rPr>
            </a:br>
            <a:r>
              <a:rPr lang="en-US" sz="6600" dirty="0" smtClean="0">
                <a:solidFill>
                  <a:srgbClr val="FF0000"/>
                </a:solidFill>
                <a:latin typeface="Berlin Sans FB Demi" panose="020E0802020502020306" pitchFamily="34" charset="0"/>
              </a:rPr>
              <a:t>“Co-operative”</a:t>
            </a:r>
            <a:endParaRPr lang="en-US" sz="6600" dirty="0">
              <a:solidFill>
                <a:srgbClr val="FF0000"/>
              </a:solidFill>
              <a:latin typeface="Berlin Sans FB Demi" panose="020E0802020502020306" pitchFamily="34" charset="0"/>
            </a:endParaRPr>
          </a:p>
        </p:txBody>
      </p:sp>
      <p:pic>
        <p:nvPicPr>
          <p:cNvPr id="3" name="Picture 2" descr="twinpines-150.gif"/>
          <p:cNvPicPr>
            <a:picLocks noChangeAspect="1"/>
          </p:cNvPicPr>
          <p:nvPr/>
        </p:nvPicPr>
        <p:blipFill>
          <a:blip r:embed="rId3" cstate="print"/>
          <a:stretch>
            <a:fillRect/>
          </a:stretch>
        </p:blipFill>
        <p:spPr>
          <a:xfrm>
            <a:off x="3276600" y="3124200"/>
            <a:ext cx="2707105" cy="27432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2743200" y="3505200"/>
            <a:ext cx="4495800" cy="2544763"/>
          </a:xfrm>
        </p:spPr>
        <p:txBody>
          <a:bodyPr>
            <a:normAutofit fontScale="70000" lnSpcReduction="20000"/>
          </a:bodyPr>
          <a:lstStyle/>
          <a:p>
            <a:pPr>
              <a:buNone/>
            </a:pPr>
            <a:r>
              <a:rPr lang="en-US" sz="28700" dirty="0" smtClean="0"/>
              <a:t>      </a:t>
            </a:r>
            <a:endParaRPr lang="en-US" sz="28700" dirty="0"/>
          </a:p>
        </p:txBody>
      </p:sp>
      <p:pic>
        <p:nvPicPr>
          <p:cNvPr id="6" name="Picture 2" descr="C:\Users\ewest\AppData\Local\Microsoft\Windows\Temporary Internet Files\Content.IE5\54D1MFMK\MC900441459[1].png"/>
          <p:cNvPicPr>
            <a:picLocks noChangeAspect="1" noChangeArrowheads="1"/>
          </p:cNvPicPr>
          <p:nvPr/>
        </p:nvPicPr>
        <p:blipFill>
          <a:blip r:embed="rId3" cstate="print"/>
          <a:srcRect/>
          <a:stretch>
            <a:fillRect/>
          </a:stretch>
        </p:blipFill>
        <p:spPr bwMode="auto">
          <a:xfrm>
            <a:off x="5257800" y="2514600"/>
            <a:ext cx="1144705" cy="1144705"/>
          </a:xfrm>
          <a:prstGeom prst="rect">
            <a:avLst/>
          </a:prstGeom>
          <a:noFill/>
        </p:spPr>
      </p:pic>
      <p:pic>
        <p:nvPicPr>
          <p:cNvPr id="7" name="Picture 2" descr="C:\Users\ewest\AppData\Local\Microsoft\Windows\Temporary Internet Files\Content.IE5\54D1MFMK\MC900441459[1].png"/>
          <p:cNvPicPr>
            <a:picLocks noChangeAspect="1" noChangeArrowheads="1"/>
          </p:cNvPicPr>
          <p:nvPr/>
        </p:nvPicPr>
        <p:blipFill>
          <a:blip r:embed="rId3" cstate="print"/>
          <a:srcRect/>
          <a:stretch>
            <a:fillRect/>
          </a:stretch>
        </p:blipFill>
        <p:spPr bwMode="auto">
          <a:xfrm>
            <a:off x="1219200" y="4267200"/>
            <a:ext cx="1144705" cy="1144705"/>
          </a:xfrm>
          <a:prstGeom prst="rect">
            <a:avLst/>
          </a:prstGeom>
          <a:noFill/>
        </p:spPr>
      </p:pic>
      <p:pic>
        <p:nvPicPr>
          <p:cNvPr id="8" name="Picture 2" descr="C:\Users\ewest\AppData\Local\Microsoft\Windows\Temporary Internet Files\Content.IE5\54D1MFMK\MC900441459[1].png"/>
          <p:cNvPicPr>
            <a:picLocks noChangeAspect="1" noChangeArrowheads="1"/>
          </p:cNvPicPr>
          <p:nvPr/>
        </p:nvPicPr>
        <p:blipFill>
          <a:blip r:embed="rId3" cstate="print"/>
          <a:srcRect/>
          <a:stretch>
            <a:fillRect/>
          </a:stretch>
        </p:blipFill>
        <p:spPr bwMode="auto">
          <a:xfrm>
            <a:off x="6934200" y="4191000"/>
            <a:ext cx="1144705" cy="1144705"/>
          </a:xfrm>
          <a:prstGeom prst="rect">
            <a:avLst/>
          </a:prstGeom>
          <a:noFill/>
        </p:spPr>
      </p:pic>
      <p:pic>
        <p:nvPicPr>
          <p:cNvPr id="9" name="Picture 2" descr="C:\Users\ewest\AppData\Local\Microsoft\Windows\Temporary Internet Files\Content.IE5\54D1MFMK\MC900441459[1].png"/>
          <p:cNvPicPr>
            <a:picLocks noChangeAspect="1" noChangeArrowheads="1"/>
          </p:cNvPicPr>
          <p:nvPr/>
        </p:nvPicPr>
        <p:blipFill>
          <a:blip r:embed="rId3" cstate="print"/>
          <a:srcRect/>
          <a:stretch>
            <a:fillRect/>
          </a:stretch>
        </p:blipFill>
        <p:spPr bwMode="auto">
          <a:xfrm>
            <a:off x="2209800" y="2133600"/>
            <a:ext cx="1144705" cy="1144705"/>
          </a:xfrm>
          <a:prstGeom prst="rect">
            <a:avLst/>
          </a:prstGeom>
          <a:noFill/>
        </p:spPr>
      </p:pic>
      <p:pic>
        <p:nvPicPr>
          <p:cNvPr id="10" name="Picture 2" descr="C:\Users\ewest\AppData\Local\Microsoft\Windows\Temporary Internet Files\Content.IE5\54D1MFMK\MC900441459[1].png"/>
          <p:cNvPicPr>
            <a:picLocks noChangeAspect="1" noChangeArrowheads="1"/>
          </p:cNvPicPr>
          <p:nvPr/>
        </p:nvPicPr>
        <p:blipFill>
          <a:blip r:embed="rId3" cstate="print"/>
          <a:srcRect/>
          <a:stretch>
            <a:fillRect/>
          </a:stretch>
        </p:blipFill>
        <p:spPr bwMode="auto">
          <a:xfrm>
            <a:off x="4343400" y="5181600"/>
            <a:ext cx="1144705" cy="1144705"/>
          </a:xfrm>
          <a:prstGeom prst="rect">
            <a:avLst/>
          </a:prstGeom>
          <a:noFill/>
        </p:spPr>
      </p:pic>
      <p:sp>
        <p:nvSpPr>
          <p:cNvPr id="20" name="Title 19"/>
          <p:cNvSpPr>
            <a:spLocks noGrp="1"/>
          </p:cNvSpPr>
          <p:nvPr>
            <p:ph type="title"/>
          </p:nvPr>
        </p:nvSpPr>
        <p:spPr>
          <a:xfrm>
            <a:off x="533400" y="274638"/>
            <a:ext cx="8153400" cy="1630362"/>
          </a:xfrm>
        </p:spPr>
        <p:txBody>
          <a:bodyPr>
            <a:normAutofit/>
          </a:bodyPr>
          <a:lstStyle/>
          <a:p>
            <a:r>
              <a:rPr lang="en-US" sz="4800" dirty="0" smtClean="0">
                <a:solidFill>
                  <a:srgbClr val="FF0000"/>
                </a:solidFill>
                <a:latin typeface="Berlin Sans FB Demi" panose="020E0802020502020306" pitchFamily="34" charset="0"/>
              </a:rPr>
              <a:t>Not enough money alone, but…</a:t>
            </a:r>
            <a:endParaRPr lang="en-US" sz="4800" dirty="0">
              <a:solidFill>
                <a:srgbClr val="FF0000"/>
              </a:solidFill>
              <a:latin typeface="Berlin Sans FB Demi" panose="020E0802020502020306"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2133600"/>
            <a:ext cx="2514600" cy="1295400"/>
          </a:xfrm>
        </p:spPr>
        <p:txBody>
          <a:bodyPr>
            <a:normAutofit fontScale="90000"/>
          </a:bodyPr>
          <a:lstStyle/>
          <a:p>
            <a:r>
              <a:rPr lang="en-US" sz="26600" dirty="0" smtClean="0"/>
              <a:t>₌</a:t>
            </a:r>
            <a:r>
              <a:rPr lang="en-US" sz="9600" dirty="0" smtClean="0"/>
              <a:t/>
            </a:r>
            <a:br>
              <a:rPr lang="en-US" sz="9600" dirty="0" smtClean="0"/>
            </a:br>
            <a:endParaRPr lang="en-US" dirty="0"/>
          </a:p>
        </p:txBody>
      </p:sp>
      <p:pic>
        <p:nvPicPr>
          <p:cNvPr id="14" name="Picture 2" descr="C:\Users\ewest\AppData\Local\Microsoft\Windows\Temporary Internet Files\Content.IE5\54D1MFMK\MC900441459[1].png"/>
          <p:cNvPicPr>
            <a:picLocks noChangeAspect="1" noChangeArrowheads="1"/>
          </p:cNvPicPr>
          <p:nvPr/>
        </p:nvPicPr>
        <p:blipFill>
          <a:blip r:embed="rId3" cstate="print"/>
          <a:srcRect/>
          <a:stretch>
            <a:fillRect/>
          </a:stretch>
        </p:blipFill>
        <p:spPr bwMode="auto">
          <a:xfrm>
            <a:off x="2895600" y="2819400"/>
            <a:ext cx="1144705" cy="1144705"/>
          </a:xfrm>
          <a:prstGeom prst="rect">
            <a:avLst/>
          </a:prstGeom>
          <a:noFill/>
        </p:spPr>
      </p:pic>
      <p:pic>
        <p:nvPicPr>
          <p:cNvPr id="15" name="Picture 2" descr="C:\Users\ewest\AppData\Local\Microsoft\Windows\Temporary Internet Files\Content.IE5\54D1MFMK\MC900441459[1].png"/>
          <p:cNvPicPr>
            <a:picLocks noChangeAspect="1" noChangeArrowheads="1"/>
          </p:cNvPicPr>
          <p:nvPr/>
        </p:nvPicPr>
        <p:blipFill>
          <a:blip r:embed="rId3" cstate="print"/>
          <a:srcRect/>
          <a:stretch>
            <a:fillRect/>
          </a:stretch>
        </p:blipFill>
        <p:spPr bwMode="auto">
          <a:xfrm>
            <a:off x="1752600" y="2819400"/>
            <a:ext cx="1144705" cy="1144705"/>
          </a:xfrm>
          <a:prstGeom prst="rect">
            <a:avLst/>
          </a:prstGeom>
          <a:noFill/>
        </p:spPr>
      </p:pic>
      <p:pic>
        <p:nvPicPr>
          <p:cNvPr id="16" name="Picture 2" descr="C:\Users\ewest\AppData\Local\Microsoft\Windows\Temporary Internet Files\Content.IE5\54D1MFMK\MC900441459[1].png"/>
          <p:cNvPicPr>
            <a:picLocks noChangeAspect="1" noChangeArrowheads="1"/>
          </p:cNvPicPr>
          <p:nvPr/>
        </p:nvPicPr>
        <p:blipFill>
          <a:blip r:embed="rId3" cstate="print"/>
          <a:srcRect/>
          <a:stretch>
            <a:fillRect/>
          </a:stretch>
        </p:blipFill>
        <p:spPr bwMode="auto">
          <a:xfrm>
            <a:off x="1066800" y="2819400"/>
            <a:ext cx="1144705" cy="1144705"/>
          </a:xfrm>
          <a:prstGeom prst="rect">
            <a:avLst/>
          </a:prstGeom>
          <a:noFill/>
        </p:spPr>
      </p:pic>
      <p:pic>
        <p:nvPicPr>
          <p:cNvPr id="17" name="Picture 2" descr="C:\Users\ewest\AppData\Local\Microsoft\Windows\Temporary Internet Files\Content.IE5\54D1MFMK\MC900441459[1].png"/>
          <p:cNvPicPr>
            <a:picLocks noChangeAspect="1" noChangeArrowheads="1"/>
          </p:cNvPicPr>
          <p:nvPr/>
        </p:nvPicPr>
        <p:blipFill>
          <a:blip r:embed="rId3" cstate="print"/>
          <a:srcRect/>
          <a:stretch>
            <a:fillRect/>
          </a:stretch>
        </p:blipFill>
        <p:spPr bwMode="auto">
          <a:xfrm>
            <a:off x="533400" y="2819400"/>
            <a:ext cx="1144705" cy="1144705"/>
          </a:xfrm>
          <a:prstGeom prst="rect">
            <a:avLst/>
          </a:prstGeom>
          <a:noFill/>
        </p:spPr>
      </p:pic>
      <p:pic>
        <p:nvPicPr>
          <p:cNvPr id="18" name="Picture 2" descr="C:\Users\ewest\AppData\Local\Microsoft\Windows\Temporary Internet Files\Content.IE5\54D1MFMK\MC900441459[1].png"/>
          <p:cNvPicPr>
            <a:picLocks noChangeAspect="1" noChangeArrowheads="1"/>
          </p:cNvPicPr>
          <p:nvPr/>
        </p:nvPicPr>
        <p:blipFill>
          <a:blip r:embed="rId3" cstate="print"/>
          <a:srcRect/>
          <a:stretch>
            <a:fillRect/>
          </a:stretch>
        </p:blipFill>
        <p:spPr bwMode="auto">
          <a:xfrm>
            <a:off x="2286000" y="2819400"/>
            <a:ext cx="1144705" cy="1144705"/>
          </a:xfrm>
          <a:prstGeom prst="rect">
            <a:avLst/>
          </a:prstGeom>
          <a:noFill/>
        </p:spPr>
      </p:pic>
      <p:pic>
        <p:nvPicPr>
          <p:cNvPr id="19" name="Picture 4" descr="C:\Users\ewest\AppData\Local\Microsoft\Windows\Temporary Internet Files\Content.IE5\54D1MFMK\MC900432665[1].png"/>
          <p:cNvPicPr>
            <a:picLocks noChangeAspect="1" noChangeArrowheads="1"/>
          </p:cNvPicPr>
          <p:nvPr/>
        </p:nvPicPr>
        <p:blipFill>
          <a:blip r:embed="rId4" cstate="print"/>
          <a:srcRect/>
          <a:stretch>
            <a:fillRect/>
          </a:stretch>
        </p:blipFill>
        <p:spPr bwMode="auto">
          <a:xfrm>
            <a:off x="5638800" y="2057400"/>
            <a:ext cx="2819400" cy="2819400"/>
          </a:xfrm>
          <a:prstGeom prst="rect">
            <a:avLst/>
          </a:prstGeom>
          <a:noFill/>
        </p:spPr>
      </p:pic>
      <p:sp>
        <p:nvSpPr>
          <p:cNvPr id="20" name="Title 1"/>
          <p:cNvSpPr txBox="1">
            <a:spLocks/>
          </p:cNvSpPr>
          <p:nvPr/>
        </p:nvSpPr>
        <p:spPr>
          <a:xfrm>
            <a:off x="457200" y="3048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800" dirty="0" smtClean="0">
                <a:solidFill>
                  <a:srgbClr val="FF0000"/>
                </a:solidFill>
                <a:latin typeface="Berlin Sans FB Demi" panose="020E0802020502020306" pitchFamily="34" charset="0"/>
                <a:ea typeface="+mj-ea"/>
                <a:cs typeface="+mj-cs"/>
              </a:rPr>
              <a:t>By Working Together</a:t>
            </a:r>
            <a:endParaRPr kumimoji="0" lang="en-US" sz="4800" b="0" i="0" u="none" strike="noStrike" kern="1200" cap="none" spc="0" normalizeH="0" baseline="0" noProof="0" dirty="0">
              <a:ln>
                <a:noFill/>
              </a:ln>
              <a:solidFill>
                <a:srgbClr val="FF0000"/>
              </a:solidFill>
              <a:effectLst/>
              <a:uLnTx/>
              <a:uFillTx/>
              <a:latin typeface="Berlin Sans FB Demi" panose="020E0802020502020306" pitchFamily="34" charset="0"/>
              <a:ea typeface="+mj-ea"/>
              <a:cs typeface="+mj-cs"/>
            </a:endParaRPr>
          </a:p>
        </p:txBody>
      </p:sp>
      <p:sp>
        <p:nvSpPr>
          <p:cNvPr id="21" name="Title 1"/>
          <p:cNvSpPr txBox="1">
            <a:spLocks/>
          </p:cNvSpPr>
          <p:nvPr/>
        </p:nvSpPr>
        <p:spPr>
          <a:xfrm>
            <a:off x="381000" y="48768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rgbClr val="FF0000"/>
                </a:solidFill>
                <a:effectLst/>
                <a:uLnTx/>
                <a:uFillTx/>
                <a:latin typeface="Berlin Sans FB Demi" panose="020E0802020502020306" pitchFamily="34" charset="0"/>
                <a:ea typeface="+mj-ea"/>
                <a:cs typeface="+mj-cs"/>
              </a:rPr>
              <a:t>You</a:t>
            </a:r>
            <a:r>
              <a:rPr kumimoji="0" lang="en-US" sz="4800" b="0" i="0" u="none" strike="noStrike" kern="1200" cap="none" spc="0" normalizeH="0" noProof="0" dirty="0" smtClean="0">
                <a:ln>
                  <a:noFill/>
                </a:ln>
                <a:solidFill>
                  <a:srgbClr val="FF0000"/>
                </a:solidFill>
                <a:effectLst/>
                <a:uLnTx/>
                <a:uFillTx/>
                <a:latin typeface="Berlin Sans FB Demi" panose="020E0802020502020306" pitchFamily="34" charset="0"/>
                <a:ea typeface="+mj-ea"/>
                <a:cs typeface="+mj-cs"/>
              </a:rPr>
              <a:t> can buy a book!</a:t>
            </a:r>
            <a:endParaRPr kumimoji="0" lang="en-US" sz="4800" b="0" i="0" u="none" strike="noStrike" kern="1200" cap="none" spc="0" normalizeH="0" baseline="0" noProof="0" dirty="0">
              <a:ln>
                <a:noFill/>
              </a:ln>
              <a:solidFill>
                <a:srgbClr val="FF0000"/>
              </a:solidFill>
              <a:effectLst/>
              <a:uLnTx/>
              <a:uFillTx/>
              <a:latin typeface="Berlin Sans FB Demi" panose="020E0802020502020306" pitchFamily="34" charset="0"/>
              <a:ea typeface="+mj-ea"/>
              <a:cs typeface="+mj-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2011-05-11 008.JPG"/>
          <p:cNvPicPr>
            <a:picLocks noGrp="1" noChangeAspect="1"/>
          </p:cNvPicPr>
          <p:nvPr>
            <p:ph idx="1"/>
          </p:nvPr>
        </p:nvPicPr>
        <p:blipFill rotWithShape="1">
          <a:blip r:embed="rId3" cstate="print"/>
          <a:srcRect l="46163" t="9559" r="11461" b="41473"/>
          <a:stretch/>
        </p:blipFill>
        <p:spPr>
          <a:xfrm>
            <a:off x="228600" y="533400"/>
            <a:ext cx="6154617" cy="5334000"/>
          </a:xfrm>
          <a:prstGeom prst="rect">
            <a:avLst/>
          </a:prstGeom>
          <a:ln>
            <a:noFill/>
          </a:ln>
          <a:effectLst>
            <a:softEdge rad="112500"/>
          </a:effectLst>
        </p:spPr>
      </p:pic>
      <p:sp>
        <p:nvSpPr>
          <p:cNvPr id="3" name="Right Arrow 2"/>
          <p:cNvSpPr/>
          <p:nvPr/>
        </p:nvSpPr>
        <p:spPr>
          <a:xfrm>
            <a:off x="6553200" y="2705100"/>
            <a:ext cx="2209800" cy="1485900"/>
          </a:xfrm>
          <a:prstGeom prst="rightArrow">
            <a:avLst/>
          </a:prstGeom>
          <a:solidFill>
            <a:srgbClr val="F72717"/>
          </a:solidFill>
          <a:ln>
            <a:solidFill>
              <a:srgbClr val="F63D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3D18"/>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67000"/>
            <a:ext cx="8229600" cy="1143000"/>
          </a:xfrm>
        </p:spPr>
        <p:txBody>
          <a:bodyPr>
            <a:noAutofit/>
          </a:bodyPr>
          <a:lstStyle/>
          <a:p>
            <a:r>
              <a:rPr lang="en-US" sz="7200" dirty="0" smtClean="0">
                <a:solidFill>
                  <a:srgbClr val="FF0000"/>
                </a:solidFill>
                <a:latin typeface="Berlin Sans FB Demi" panose="020E0802020502020306" pitchFamily="34" charset="0"/>
              </a:rPr>
              <a:t>Fair Trade </a:t>
            </a:r>
            <a:r>
              <a:rPr lang="en-US" sz="7200" dirty="0" smtClean="0">
                <a:solidFill>
                  <a:srgbClr val="FF0000"/>
                </a:solidFill>
              </a:rPr>
              <a:t/>
            </a:r>
            <a:br>
              <a:rPr lang="en-US" sz="7200" dirty="0" smtClean="0">
                <a:solidFill>
                  <a:srgbClr val="FF0000"/>
                </a:solidFill>
              </a:rPr>
            </a:br>
            <a:r>
              <a:rPr lang="en-US" dirty="0" smtClean="0">
                <a:solidFill>
                  <a:srgbClr val="FF0000"/>
                </a:solidFill>
                <a:latin typeface="Berlin Sans FB Demi" panose="020E0802020502020306" pitchFamily="34" charset="0"/>
              </a:rPr>
              <a:t>&amp;</a:t>
            </a:r>
            <a:r>
              <a:rPr lang="en-US" sz="7200" dirty="0" smtClean="0">
                <a:solidFill>
                  <a:srgbClr val="FF0000"/>
                </a:solidFill>
              </a:rPr>
              <a:t/>
            </a:r>
            <a:br>
              <a:rPr lang="en-US" sz="7200" dirty="0" smtClean="0">
                <a:solidFill>
                  <a:srgbClr val="FF0000"/>
                </a:solidFill>
              </a:rPr>
            </a:br>
            <a:r>
              <a:rPr lang="en-US" sz="7200" dirty="0" smtClean="0">
                <a:solidFill>
                  <a:srgbClr val="FF0000"/>
                </a:solidFill>
                <a:latin typeface="Berlin Sans FB Demi" panose="020E0802020502020306" pitchFamily="34" charset="0"/>
              </a:rPr>
              <a:t>Co-ops:</a:t>
            </a:r>
            <a:r>
              <a:rPr lang="en-US" sz="7200" dirty="0" smtClean="0"/>
              <a:t/>
            </a:r>
            <a:br>
              <a:rPr lang="en-US" sz="7200" dirty="0" smtClean="0"/>
            </a:br>
            <a:r>
              <a:rPr lang="en-US" sz="7200" dirty="0" smtClean="0"/>
              <a:t/>
            </a:r>
            <a:br>
              <a:rPr lang="en-US" sz="7200" dirty="0" smtClean="0"/>
            </a:br>
            <a:r>
              <a:rPr lang="en-US" sz="6000" dirty="0" smtClean="0">
                <a:solidFill>
                  <a:srgbClr val="FF0000"/>
                </a:solidFill>
                <a:latin typeface="Berlin Sans FB Demi" panose="020E0802020502020306" pitchFamily="34" charset="0"/>
              </a:rPr>
              <a:t>People working together!</a:t>
            </a:r>
            <a:endParaRPr lang="en-US" sz="6000" dirty="0">
              <a:solidFill>
                <a:srgbClr val="FF0000"/>
              </a:solidFill>
              <a:latin typeface="Berlin Sans FB Demi" panose="020E0802020502020306"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32479" y="5791200"/>
            <a:ext cx="9146498" cy="745761"/>
          </a:xfrm>
          <a:noFill/>
        </p:spPr>
        <p:txBody>
          <a:bodyPr>
            <a:normAutofit/>
          </a:bodyPr>
          <a:lstStyle/>
          <a:p>
            <a:pPr indent="0" algn="ctr">
              <a:buFontTx/>
              <a:buNone/>
            </a:pPr>
            <a:r>
              <a:rPr lang="en-US" sz="2000" i="1" dirty="0" smtClean="0">
                <a:solidFill>
                  <a:srgbClr val="FF0000"/>
                </a:solidFill>
                <a:latin typeface="Bookman Old Style" panose="02050604050505020204" pitchFamily="18" charset="0"/>
              </a:rPr>
              <a:t>El </a:t>
            </a:r>
            <a:r>
              <a:rPr lang="en-US" sz="2000" i="1" dirty="0" err="1" smtClean="0">
                <a:solidFill>
                  <a:srgbClr val="FF0000"/>
                </a:solidFill>
                <a:latin typeface="Bookman Old Style" panose="02050604050505020204" pitchFamily="18" charset="0"/>
              </a:rPr>
              <a:t>Mogote</a:t>
            </a:r>
            <a:r>
              <a:rPr lang="en-US" sz="2000" i="1" dirty="0" smtClean="0">
                <a:solidFill>
                  <a:srgbClr val="FF0000"/>
                </a:solidFill>
                <a:latin typeface="Bookman Old Style" panose="02050604050505020204" pitchFamily="18" charset="0"/>
              </a:rPr>
              <a:t> school in </a:t>
            </a:r>
            <a:r>
              <a:rPr lang="en-US" sz="2000" i="1" dirty="0" err="1" smtClean="0">
                <a:solidFill>
                  <a:srgbClr val="FF0000"/>
                </a:solidFill>
                <a:latin typeface="Bookman Old Style" panose="02050604050505020204" pitchFamily="18" charset="0"/>
              </a:rPr>
              <a:t>Yamasa</a:t>
            </a:r>
            <a:r>
              <a:rPr lang="en-US" sz="2000" i="1" dirty="0" smtClean="0">
                <a:solidFill>
                  <a:srgbClr val="FF0000"/>
                </a:solidFill>
                <a:latin typeface="Bookman Old Style" panose="02050604050505020204" pitchFamily="18" charset="0"/>
              </a:rPr>
              <a:t>, where children of Fair Trade cacao farmers attend class. </a:t>
            </a:r>
          </a:p>
        </p:txBody>
      </p:sp>
      <p:pic>
        <p:nvPicPr>
          <p:cNvPr id="16387" name="Picture 2" descr="C:\Documents and Settings\pbuck\My Documents\GRAPHICS\PIX\EE Farmer Pix\_MG_0768.jpg"/>
          <p:cNvPicPr>
            <a:picLocks noChangeAspect="1" noChangeArrowheads="1"/>
          </p:cNvPicPr>
          <p:nvPr/>
        </p:nvPicPr>
        <p:blipFill>
          <a:blip r:embed="rId3" cstate="print"/>
          <a:srcRect/>
          <a:stretch>
            <a:fillRect/>
          </a:stretch>
        </p:blipFill>
        <p:spPr bwMode="auto">
          <a:xfrm>
            <a:off x="1066800" y="1524000"/>
            <a:ext cx="7535694" cy="4267200"/>
          </a:xfrm>
          <a:prstGeom prst="rect">
            <a:avLst/>
          </a:prstGeom>
          <a:ln>
            <a:noFill/>
          </a:ln>
          <a:effectLst>
            <a:softEdge rad="112500"/>
          </a:effectLst>
        </p:spPr>
      </p:pic>
      <p:sp>
        <p:nvSpPr>
          <p:cNvPr id="2" name="TextBox 1"/>
          <p:cNvSpPr txBox="1"/>
          <p:nvPr/>
        </p:nvSpPr>
        <p:spPr>
          <a:xfrm rot="21025612">
            <a:off x="-773938" y="178075"/>
            <a:ext cx="5105400" cy="1200329"/>
          </a:xfrm>
          <a:prstGeom prst="rect">
            <a:avLst/>
          </a:prstGeom>
          <a:noFill/>
        </p:spPr>
        <p:txBody>
          <a:bodyPr wrap="square" rtlCol="0">
            <a:spAutoFit/>
          </a:bodyPr>
          <a:lstStyle/>
          <a:p>
            <a:pPr algn="ctr"/>
            <a:r>
              <a:rPr lang="en-US" sz="7200" dirty="0" smtClean="0">
                <a:solidFill>
                  <a:srgbClr val="FF0000"/>
                </a:solidFill>
                <a:latin typeface="Berlin Sans FB Demi" panose="020E0802020502020306" pitchFamily="34" charset="0"/>
              </a:rPr>
              <a:t>Schools </a:t>
            </a:r>
            <a:endParaRPr lang="en-US" sz="7200" dirty="0">
              <a:solidFill>
                <a:srgbClr val="FF0000"/>
              </a:solidFill>
              <a:latin typeface="Berlin Sans FB Demi" panose="020E0802020502020306"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1-05-10 009.JPG"/>
          <p:cNvPicPr>
            <a:picLocks noGrp="1" noChangeAspect="1"/>
          </p:cNvPicPr>
          <p:nvPr>
            <p:ph idx="1"/>
          </p:nvPr>
        </p:nvPicPr>
        <p:blipFill rotWithShape="1">
          <a:blip r:embed="rId3" cstate="print"/>
          <a:srcRect l="32617" t="12786" r="34868" b="40586"/>
          <a:stretch/>
        </p:blipFill>
        <p:spPr>
          <a:xfrm>
            <a:off x="2209800" y="1552039"/>
            <a:ext cx="4648200" cy="4999008"/>
          </a:xfrm>
          <a:prstGeom prst="rect">
            <a:avLst/>
          </a:prstGeom>
          <a:ln>
            <a:noFill/>
          </a:ln>
          <a:effectLst>
            <a:softEdge rad="112500"/>
          </a:effectLst>
        </p:spPr>
      </p:pic>
      <p:sp>
        <p:nvSpPr>
          <p:cNvPr id="3" name="TextBox 2"/>
          <p:cNvSpPr txBox="1"/>
          <p:nvPr/>
        </p:nvSpPr>
        <p:spPr>
          <a:xfrm>
            <a:off x="3048000" y="228600"/>
            <a:ext cx="4572670" cy="1323439"/>
          </a:xfrm>
          <a:prstGeom prst="rect">
            <a:avLst/>
          </a:prstGeom>
          <a:noFill/>
        </p:spPr>
        <p:txBody>
          <a:bodyPr wrap="square" rtlCol="0">
            <a:spAutoFit/>
          </a:bodyPr>
          <a:lstStyle/>
          <a:p>
            <a:r>
              <a:rPr lang="en-US" sz="8000" dirty="0" smtClean="0">
                <a:solidFill>
                  <a:srgbClr val="FF0000"/>
                </a:solidFill>
                <a:latin typeface="Berlin Sans FB Demi" panose="020E0802020502020306" pitchFamily="34" charset="0"/>
              </a:rPr>
              <a:t>Water</a:t>
            </a:r>
            <a:endParaRPr lang="en-US" sz="8000" dirty="0">
              <a:solidFill>
                <a:srgbClr val="FF0000"/>
              </a:solidFill>
              <a:latin typeface="Berlin Sans FB Demi" panose="020E0802020502020306"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667"/>
          <a:stretch/>
        </p:blipFill>
        <p:spPr>
          <a:xfrm>
            <a:off x="1133007" y="1524000"/>
            <a:ext cx="6553200" cy="4945811"/>
          </a:xfrm>
          <a:prstGeom prst="rect">
            <a:avLst/>
          </a:prstGeom>
          <a:ln>
            <a:noFill/>
          </a:ln>
          <a:effectLst>
            <a:softEdge rad="112500"/>
          </a:effectLst>
        </p:spPr>
      </p:pic>
      <p:sp>
        <p:nvSpPr>
          <p:cNvPr id="7" name="TextBox 6"/>
          <p:cNvSpPr txBox="1"/>
          <p:nvPr/>
        </p:nvSpPr>
        <p:spPr>
          <a:xfrm rot="21109231">
            <a:off x="128735" y="532496"/>
            <a:ext cx="3912179" cy="923330"/>
          </a:xfrm>
          <a:prstGeom prst="rect">
            <a:avLst/>
          </a:prstGeom>
          <a:noFill/>
        </p:spPr>
        <p:txBody>
          <a:bodyPr wrap="square" rtlCol="0">
            <a:spAutoFit/>
          </a:bodyPr>
          <a:lstStyle/>
          <a:p>
            <a:r>
              <a:rPr lang="en-US" sz="5400" dirty="0" smtClean="0">
                <a:solidFill>
                  <a:srgbClr val="FF0000"/>
                </a:solidFill>
                <a:latin typeface="Berlin Sans FB Demi" panose="020E0802020502020306" pitchFamily="34" charset="0"/>
              </a:rPr>
              <a:t>Nice Home </a:t>
            </a:r>
            <a:endParaRPr lang="en-US" sz="5400" dirty="0">
              <a:solidFill>
                <a:srgbClr val="FF0000"/>
              </a:solidFill>
              <a:latin typeface="Berlin Sans FB Demi" panose="020E0802020502020306" pitchFamily="34" charset="0"/>
            </a:endParaRPr>
          </a:p>
        </p:txBody>
      </p:sp>
      <p:sp>
        <p:nvSpPr>
          <p:cNvPr id="8" name="TextBox 7"/>
          <p:cNvSpPr txBox="1"/>
          <p:nvPr/>
        </p:nvSpPr>
        <p:spPr>
          <a:xfrm rot="496461">
            <a:off x="5492753" y="559915"/>
            <a:ext cx="4050761" cy="923330"/>
          </a:xfrm>
          <a:prstGeom prst="rect">
            <a:avLst/>
          </a:prstGeom>
          <a:noFill/>
        </p:spPr>
        <p:txBody>
          <a:bodyPr wrap="square" rtlCol="0">
            <a:spAutoFit/>
          </a:bodyPr>
          <a:lstStyle/>
          <a:p>
            <a:r>
              <a:rPr lang="en-US" sz="5400" dirty="0" smtClean="0">
                <a:solidFill>
                  <a:srgbClr val="FF0000"/>
                </a:solidFill>
                <a:latin typeface="Berlin Sans FB Demi" panose="020E0802020502020306" pitchFamily="34" charset="0"/>
              </a:rPr>
              <a:t>Good Food</a:t>
            </a:r>
            <a:endParaRPr lang="en-US" sz="5400" dirty="0">
              <a:solidFill>
                <a:srgbClr val="FF0000"/>
              </a:solidFill>
              <a:latin typeface="Berlin Sans FB Demi" panose="020E0802020502020306"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1-05-10 018.JPG"/>
          <p:cNvPicPr>
            <a:picLocks noGrp="1" noChangeAspect="1"/>
          </p:cNvPicPr>
          <p:nvPr>
            <p:ph idx="1"/>
          </p:nvPr>
        </p:nvPicPr>
        <p:blipFill rotWithShape="1">
          <a:blip r:embed="rId3" cstate="print"/>
          <a:srcRect t="15162" r="7463" b="7226"/>
          <a:stretch/>
        </p:blipFill>
        <p:spPr>
          <a:xfrm>
            <a:off x="-21235" y="987145"/>
            <a:ext cx="4745636" cy="3352800"/>
          </a:xfrm>
          <a:prstGeom prst="rect">
            <a:avLst/>
          </a:prstGeom>
          <a:ln>
            <a:noFill/>
          </a:ln>
          <a:effectLst>
            <a:softEdge rad="112500"/>
          </a:effectLst>
        </p:spPr>
      </p:pic>
      <p:sp>
        <p:nvSpPr>
          <p:cNvPr id="3" name="TextBox 2"/>
          <p:cNvSpPr txBox="1"/>
          <p:nvPr/>
        </p:nvSpPr>
        <p:spPr>
          <a:xfrm>
            <a:off x="838200" y="152400"/>
            <a:ext cx="7696200" cy="830997"/>
          </a:xfrm>
          <a:prstGeom prst="rect">
            <a:avLst/>
          </a:prstGeom>
          <a:noFill/>
        </p:spPr>
        <p:txBody>
          <a:bodyPr wrap="square" rtlCol="0">
            <a:spAutoFit/>
          </a:bodyPr>
          <a:lstStyle/>
          <a:p>
            <a:pPr algn="ctr"/>
            <a:r>
              <a:rPr lang="en-US" sz="4800" dirty="0" smtClean="0">
                <a:solidFill>
                  <a:srgbClr val="FF0000"/>
                </a:solidFill>
                <a:latin typeface="Berlin Sans FB Demi" panose="020E0802020502020306" pitchFamily="34" charset="0"/>
              </a:rPr>
              <a:t>Make Decisions Together </a:t>
            </a:r>
            <a:endParaRPr lang="en-US" sz="4800" dirty="0">
              <a:solidFill>
                <a:srgbClr val="FF0000"/>
              </a:solidFill>
              <a:latin typeface="Berlin Sans FB Demi" panose="020E0802020502020306" pitchFamily="34" charset="0"/>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7723"/>
          <a:stretch/>
        </p:blipFill>
        <p:spPr>
          <a:xfrm>
            <a:off x="4495799" y="3966184"/>
            <a:ext cx="4686301" cy="289181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52400"/>
            <a:ext cx="7620000" cy="1938992"/>
          </a:xfrm>
          <a:prstGeom prst="rect">
            <a:avLst/>
          </a:prstGeom>
          <a:noFill/>
        </p:spPr>
        <p:txBody>
          <a:bodyPr wrap="square" rtlCol="0">
            <a:spAutoFit/>
          </a:bodyPr>
          <a:lstStyle/>
          <a:p>
            <a:pPr algn="ctr"/>
            <a:r>
              <a:rPr lang="en-US" sz="6000" dirty="0" smtClean="0">
                <a:solidFill>
                  <a:srgbClr val="FF0000"/>
                </a:solidFill>
                <a:latin typeface="Berlin Sans FB Demi" panose="020E0802020502020306" pitchFamily="34" charset="0"/>
              </a:rPr>
              <a:t>Environmental</a:t>
            </a:r>
            <a:r>
              <a:rPr lang="en-US" sz="6000" dirty="0" smtClean="0">
                <a:solidFill>
                  <a:schemeClr val="bg1"/>
                </a:solidFill>
                <a:latin typeface="Berlin Sans FB Demi" panose="020E0802020502020306" pitchFamily="34" charset="0"/>
              </a:rPr>
              <a:t> </a:t>
            </a:r>
            <a:r>
              <a:rPr lang="en-US" sz="6000" dirty="0" smtClean="0">
                <a:solidFill>
                  <a:srgbClr val="FF0000"/>
                </a:solidFill>
                <a:latin typeface="Berlin Sans FB Demi" panose="020E0802020502020306" pitchFamily="34" charset="0"/>
              </a:rPr>
              <a:t>Stability</a:t>
            </a:r>
            <a:r>
              <a:rPr lang="en-US" sz="6000" dirty="0" smtClean="0">
                <a:solidFill>
                  <a:schemeClr val="bg1"/>
                </a:solidFill>
                <a:latin typeface="Berlin Sans FB Demi" panose="020E0802020502020306" pitchFamily="34" charset="0"/>
              </a:rPr>
              <a:t> </a:t>
            </a:r>
            <a:endParaRPr lang="en-US" sz="6000" dirty="0">
              <a:solidFill>
                <a:schemeClr val="bg1"/>
              </a:solidFill>
              <a:latin typeface="Berlin Sans FB Demi" panose="020E0802020502020306"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981200"/>
            <a:ext cx="6172200" cy="46291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534400" cy="4906963"/>
          </a:xfrm>
        </p:spPr>
        <p:txBody>
          <a:bodyPr>
            <a:noAutofit/>
          </a:bodyPr>
          <a:lstStyle/>
          <a:p>
            <a:r>
              <a:rPr lang="en-US" sz="4000" dirty="0" smtClean="0">
                <a:solidFill>
                  <a:srgbClr val="FF0000"/>
                </a:solidFill>
                <a:latin typeface="Berlin Sans FB Demi" panose="020E0802020502020306" pitchFamily="34" charset="0"/>
              </a:rPr>
              <a:t>Most farmers don’t get paid enough, and chocolate is often grown using child labor- but these delicious products are different.  </a:t>
            </a:r>
          </a:p>
          <a:p>
            <a:pPr>
              <a:buNone/>
            </a:pPr>
            <a:r>
              <a:rPr lang="en-US" sz="4000" dirty="0" smtClean="0">
                <a:solidFill>
                  <a:srgbClr val="FF0000"/>
                </a:solidFill>
                <a:latin typeface="Berlin Sans FB Demi" panose="020E0802020502020306" pitchFamily="34" charset="0"/>
              </a:rPr>
              <a:t>   Farmers are treated and paid well.</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8738"/>
            <a:ext cx="4419600" cy="66294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9302"/>
          <a:stretch/>
        </p:blipFill>
        <p:spPr>
          <a:xfrm>
            <a:off x="2402579" y="152400"/>
            <a:ext cx="4816883" cy="65532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munity Sales PPT.jpg"/>
          <p:cNvPicPr>
            <a:picLocks noChangeAspect="1"/>
          </p:cNvPicPr>
          <p:nvPr/>
        </p:nvPicPr>
        <p:blipFill>
          <a:blip r:embed="rId3" cstate="print"/>
          <a:stretch>
            <a:fillRect/>
          </a:stretch>
        </p:blipFill>
        <p:spPr>
          <a:xfrm>
            <a:off x="0" y="0"/>
            <a:ext cx="9144000" cy="7065818"/>
          </a:xfrm>
          <a:prstGeom prst="rect">
            <a:avLst/>
          </a:prstGeom>
        </p:spPr>
      </p:pic>
      <p:sp>
        <p:nvSpPr>
          <p:cNvPr id="2" name="Title 1"/>
          <p:cNvSpPr>
            <a:spLocks noGrp="1"/>
          </p:cNvSpPr>
          <p:nvPr>
            <p:ph type="title"/>
          </p:nvPr>
        </p:nvSpPr>
        <p:spPr>
          <a:xfrm>
            <a:off x="457200" y="2362200"/>
            <a:ext cx="8229600" cy="1143000"/>
          </a:xfrm>
        </p:spPr>
        <p:txBody>
          <a:bodyPr>
            <a:noAutofit/>
          </a:bodyPr>
          <a:lstStyle/>
          <a:p>
            <a:r>
              <a:rPr lang="en-US" sz="7200" dirty="0" smtClean="0">
                <a:solidFill>
                  <a:srgbClr val="FF0000"/>
                </a:solidFill>
                <a:latin typeface="Berlin Sans FB Demi" panose="020E0802020502020306" pitchFamily="34" charset="0"/>
              </a:rPr>
              <a:t>Let’s</a:t>
            </a:r>
            <a:br>
              <a:rPr lang="en-US" sz="7200" dirty="0" smtClean="0">
                <a:solidFill>
                  <a:srgbClr val="FF0000"/>
                </a:solidFill>
                <a:latin typeface="Berlin Sans FB Demi" panose="020E0802020502020306" pitchFamily="34" charset="0"/>
              </a:rPr>
            </a:br>
            <a:r>
              <a:rPr lang="en-US" sz="7200" dirty="0" smtClean="0">
                <a:solidFill>
                  <a:srgbClr val="FF0000"/>
                </a:solidFill>
                <a:latin typeface="Berlin Sans FB Demi" panose="020E0802020502020306" pitchFamily="34" charset="0"/>
              </a:rPr>
              <a:t>make a difference!</a:t>
            </a:r>
            <a:endParaRPr lang="en-US" sz="7200" dirty="0">
              <a:solidFill>
                <a:srgbClr val="FF0000"/>
              </a:solidFill>
              <a:latin typeface="Berlin Sans FB Demi" panose="020E0802020502020306"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1667" t="10001" r="8333" b="7499"/>
          <a:stretch/>
        </p:blipFill>
        <p:spPr>
          <a:xfrm>
            <a:off x="1066800" y="609600"/>
            <a:ext cx="7079673" cy="5562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81000"/>
            <a:ext cx="8839200" cy="58928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544" t="21737" r="4445" b="7692"/>
          <a:stretch/>
        </p:blipFill>
        <p:spPr>
          <a:xfrm>
            <a:off x="838200" y="3276600"/>
            <a:ext cx="7543800" cy="3436620"/>
          </a:xfrm>
          <a:prstGeom prst="rect">
            <a:avLst/>
          </a:prstGeom>
          <a:ln>
            <a:noFill/>
          </a:ln>
          <a:effectLst>
            <a:softEdge rad="11250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6400" y="134218"/>
            <a:ext cx="6096000" cy="3141133"/>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500" r="10834"/>
          <a:stretch/>
        </p:blipFill>
        <p:spPr>
          <a:xfrm>
            <a:off x="228600" y="381000"/>
            <a:ext cx="8763000" cy="596838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166" t="10417" r="6945" b="6250"/>
          <a:stretch/>
        </p:blipFill>
        <p:spPr>
          <a:xfrm>
            <a:off x="4114800" y="244839"/>
            <a:ext cx="4876800" cy="3048000"/>
          </a:xfrm>
          <a:prstGeom prst="rect">
            <a:avLst/>
          </a:prstGeom>
          <a:ln>
            <a:noFill/>
          </a:ln>
          <a:effectLst>
            <a:softEdge rad="112500"/>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825" t="14285" r="7170" b="33333"/>
          <a:stretch/>
        </p:blipFill>
        <p:spPr>
          <a:xfrm>
            <a:off x="4572000" y="3292839"/>
            <a:ext cx="4419600" cy="3352800"/>
          </a:xfrm>
          <a:prstGeom prst="rect">
            <a:avLst/>
          </a:prstGeom>
          <a:ln>
            <a:noFill/>
          </a:ln>
          <a:effectLst>
            <a:softEdge rad="112500"/>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r="33333"/>
          <a:stretch/>
        </p:blipFill>
        <p:spPr>
          <a:xfrm>
            <a:off x="304800" y="244839"/>
            <a:ext cx="3429000" cy="3428655"/>
          </a:xfrm>
          <a:prstGeom prst="rect">
            <a:avLst/>
          </a:prstGeom>
          <a:ln>
            <a:noFill/>
          </a:ln>
          <a:effectLst>
            <a:softEdge rad="112500"/>
          </a:effectLst>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5833" t="2500" r="2500"/>
          <a:stretch/>
        </p:blipFill>
        <p:spPr>
          <a:xfrm>
            <a:off x="457200" y="3753226"/>
            <a:ext cx="3948659" cy="291115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west\AppData\Local\Microsoft\Windows\Temporary Internet Files\Content.Outlook\8DWZDKLN\117_117.jpg"/>
          <p:cNvPicPr>
            <a:picLocks noChangeAspect="1" noChangeArrowheads="1"/>
          </p:cNvPicPr>
          <p:nvPr/>
        </p:nvPicPr>
        <p:blipFill>
          <a:blip r:embed="rId3" cstate="print"/>
          <a:srcRect/>
          <a:stretch>
            <a:fillRect/>
          </a:stretch>
        </p:blipFill>
        <p:spPr bwMode="auto">
          <a:xfrm>
            <a:off x="558800" y="361950"/>
            <a:ext cx="8051800" cy="60388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2757</TotalTime>
  <Words>1891</Words>
  <Application>Microsoft Office PowerPoint</Application>
  <PresentationFormat>On-screen Show (4:3)</PresentationFormat>
  <Paragraphs>215</Paragraphs>
  <Slides>39</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MS PGothic</vt:lpstr>
      <vt:lpstr>Arial</vt:lpstr>
      <vt:lpstr>Berlin Sans FB Demi</vt:lpstr>
      <vt:lpstr>Bookman Old Style</vt:lpstr>
      <vt:lpstr>Calibri</vt:lpstr>
      <vt:lpstr>Georgia</vt:lpstr>
      <vt:lpstr>Office Theme</vt:lpstr>
      <vt:lpstr>Farmers, Food, and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Fair Trade</vt:lpstr>
      <vt:lpstr>PowerPoint Presentation</vt:lpstr>
      <vt:lpstr>PowerPoint Presentation</vt:lpstr>
      <vt:lpstr>Why Unfair?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 Working Together…</vt:lpstr>
      <vt:lpstr>“Co-op”  “Co-operative”</vt:lpstr>
      <vt:lpstr>Not enough money alone, but…</vt:lpstr>
      <vt:lpstr>₌ </vt:lpstr>
      <vt:lpstr>Fair Trade  &amp; Co-ops:  People working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make a difference!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Esther West</dc:creator>
  <cp:lastModifiedBy>Emily Reers</cp:lastModifiedBy>
  <cp:revision>255</cp:revision>
  <dcterms:created xsi:type="dcterms:W3CDTF">2006-08-16T00:00:00Z</dcterms:created>
  <dcterms:modified xsi:type="dcterms:W3CDTF">2016-02-29T19:49:40Z</dcterms:modified>
</cp:coreProperties>
</file>