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sldIdLst>
    <p:sldId id="411" r:id="rId2"/>
    <p:sldId id="270" r:id="rId3"/>
    <p:sldId id="265" r:id="rId4"/>
    <p:sldId id="292" r:id="rId5"/>
    <p:sldId id="380" r:id="rId6"/>
    <p:sldId id="377" r:id="rId7"/>
    <p:sldId id="407" r:id="rId8"/>
    <p:sldId id="379" r:id="rId9"/>
    <p:sldId id="382" r:id="rId10"/>
    <p:sldId id="378" r:id="rId11"/>
    <p:sldId id="383" r:id="rId12"/>
    <p:sldId id="385" r:id="rId13"/>
    <p:sldId id="386" r:id="rId14"/>
    <p:sldId id="340" r:id="rId15"/>
    <p:sldId id="346" r:id="rId16"/>
    <p:sldId id="348" r:id="rId17"/>
    <p:sldId id="410" r:id="rId18"/>
    <p:sldId id="390" r:id="rId19"/>
    <p:sldId id="398" r:id="rId20"/>
    <p:sldId id="408" r:id="rId21"/>
    <p:sldId id="409" r:id="rId2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1400"/>
    <a:srgbClr val="F6F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4" autoAdjust="0"/>
    <p:restoredTop sz="57029" autoAdjust="0"/>
  </p:normalViewPr>
  <p:slideViewPr>
    <p:cSldViewPr>
      <p:cViewPr>
        <p:scale>
          <a:sx n="45" d="100"/>
          <a:sy n="45" d="100"/>
        </p:scale>
        <p:origin x="-2112" y="-78"/>
      </p:cViewPr>
      <p:guideLst>
        <p:guide orient="horz" pos="2160"/>
        <p:guide pos="2880"/>
      </p:guideLst>
    </p:cSldViewPr>
  </p:slideViewPr>
  <p:outlineViewPr>
    <p:cViewPr>
      <p:scale>
        <a:sx n="33" d="100"/>
        <a:sy n="33" d="100"/>
      </p:scale>
      <p:origin x="0" y="63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Global Cocoa Production, April 2014</a:t>
            </a:r>
          </a:p>
        </c:rich>
      </c:tx>
      <c:layout/>
      <c:overlay val="0"/>
    </c:title>
    <c:autoTitleDeleted val="0"/>
    <c:plotArea>
      <c:layout/>
      <c:pieChart>
        <c:varyColors val="1"/>
        <c:ser>
          <c:idx val="0"/>
          <c:order val="0"/>
          <c:tx>
            <c:strRef>
              <c:f>Sheet1!$B$1</c:f>
              <c:strCache>
                <c:ptCount val="1"/>
                <c:pt idx="0">
                  <c:v>Sales</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Sheet1!$A$2:$A$4</c:f>
              <c:strCache>
                <c:ptCount val="3"/>
                <c:pt idx="0">
                  <c:v>Africa</c:v>
                </c:pt>
                <c:pt idx="1">
                  <c:v>Asia</c:v>
                </c:pt>
                <c:pt idx="2">
                  <c:v>Americas</c:v>
                </c:pt>
              </c:strCache>
            </c:strRef>
          </c:cat>
          <c:val>
            <c:numRef>
              <c:f>Sheet1!$B$2:$B$4</c:f>
              <c:numCache>
                <c:formatCode>General</c:formatCode>
                <c:ptCount val="3"/>
                <c:pt idx="0">
                  <c:v>68</c:v>
                </c:pt>
                <c:pt idx="1">
                  <c:v>17</c:v>
                </c:pt>
                <c:pt idx="2">
                  <c:v>15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8" tIns="46655" rIns="93308" bIns="46655" rtlCol="0"/>
          <a:lstStyle>
            <a:lvl1pPr algn="l">
              <a:defRPr sz="1200"/>
            </a:lvl1pPr>
          </a:lstStyle>
          <a:p>
            <a:pPr>
              <a:defRPr/>
            </a:pPr>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8" tIns="46655" rIns="93308" bIns="46655" rtlCol="0"/>
          <a:lstStyle>
            <a:lvl1pPr algn="r">
              <a:defRPr sz="1200"/>
            </a:lvl1pPr>
          </a:lstStyle>
          <a:p>
            <a:pPr>
              <a:defRPr/>
            </a:pPr>
            <a:fld id="{A6673EA0-3C70-4718-B4BD-876635624809}" type="datetimeFigureOut">
              <a:rPr lang="en-US"/>
              <a:pPr>
                <a:defRPr/>
              </a:pPr>
              <a:t>5/19/2017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5" rIns="93308" bIns="46655" rtlCol="0" anchor="ctr"/>
          <a:lstStyle/>
          <a:p>
            <a:pPr lvl="0"/>
            <a:endParaRPr lang="en-US" noProof="0" smtClean="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5" rIns="93308" bIns="466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08" tIns="46655" rIns="93308" bIns="4665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8" tIns="46655" rIns="93308" bIns="46655" rtlCol="0" anchor="b"/>
          <a:lstStyle>
            <a:lvl1pPr algn="r">
              <a:defRPr sz="1200"/>
            </a:lvl1pPr>
          </a:lstStyle>
          <a:p>
            <a:pPr>
              <a:defRPr/>
            </a:pPr>
            <a:fld id="{534F3F22-F8EB-4CFE-9EC4-ABC929B5820D}" type="slidenum">
              <a:rPr lang="en-US"/>
              <a:pPr>
                <a:defRPr/>
              </a:pPr>
              <a:t>‹#›</a:t>
            </a:fld>
            <a:endParaRPr lang="en-US"/>
          </a:p>
        </p:txBody>
      </p:sp>
    </p:spTree>
    <p:extLst>
      <p:ext uri="{BB962C8B-B14F-4D97-AF65-F5344CB8AC3E}">
        <p14:creationId xmlns:p14="http://schemas.microsoft.com/office/powerpoint/2010/main" val="1961180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58255" indent="-291636">
              <a:defRPr sz="2400">
                <a:solidFill>
                  <a:schemeClr val="tx1"/>
                </a:solidFill>
                <a:latin typeface="Arial" charset="0"/>
                <a:ea typeface="ＭＳ Ｐゴシック" pitchFamily="1" charset="-128"/>
              </a:defRPr>
            </a:lvl2pPr>
            <a:lvl3pPr marL="1166546" indent="-233309">
              <a:defRPr sz="2400">
                <a:solidFill>
                  <a:schemeClr val="tx1"/>
                </a:solidFill>
                <a:latin typeface="Arial" charset="0"/>
                <a:ea typeface="ＭＳ Ｐゴシック" pitchFamily="1" charset="-128"/>
              </a:defRPr>
            </a:lvl3pPr>
            <a:lvl4pPr marL="1633164" indent="-233309">
              <a:defRPr sz="2400">
                <a:solidFill>
                  <a:schemeClr val="tx1"/>
                </a:solidFill>
                <a:latin typeface="Arial" charset="0"/>
                <a:ea typeface="ＭＳ Ｐゴシック" pitchFamily="1" charset="-128"/>
              </a:defRPr>
            </a:lvl4pPr>
            <a:lvl5pPr marL="2099782" indent="-233309">
              <a:defRPr sz="2400">
                <a:solidFill>
                  <a:schemeClr val="tx1"/>
                </a:solidFill>
                <a:latin typeface="Arial" charset="0"/>
                <a:ea typeface="ＭＳ Ｐゴシック" pitchFamily="1" charset="-128"/>
              </a:defRPr>
            </a:lvl5pPr>
            <a:lvl6pPr marL="2566401" indent="-233309" eaLnBrk="0" fontAlgn="base" hangingPunct="0">
              <a:spcBef>
                <a:spcPct val="0"/>
              </a:spcBef>
              <a:spcAft>
                <a:spcPct val="0"/>
              </a:spcAft>
              <a:defRPr sz="2400">
                <a:solidFill>
                  <a:schemeClr val="tx1"/>
                </a:solidFill>
                <a:latin typeface="Arial" charset="0"/>
                <a:ea typeface="ＭＳ Ｐゴシック" pitchFamily="1" charset="-128"/>
              </a:defRPr>
            </a:lvl6pPr>
            <a:lvl7pPr marL="3033019" indent="-233309" eaLnBrk="0" fontAlgn="base" hangingPunct="0">
              <a:spcBef>
                <a:spcPct val="0"/>
              </a:spcBef>
              <a:spcAft>
                <a:spcPct val="0"/>
              </a:spcAft>
              <a:defRPr sz="2400">
                <a:solidFill>
                  <a:schemeClr val="tx1"/>
                </a:solidFill>
                <a:latin typeface="Arial" charset="0"/>
                <a:ea typeface="ＭＳ Ｐゴシック" pitchFamily="1" charset="-128"/>
              </a:defRPr>
            </a:lvl7pPr>
            <a:lvl8pPr marL="3499637" indent="-233309" eaLnBrk="0" fontAlgn="base" hangingPunct="0">
              <a:spcBef>
                <a:spcPct val="0"/>
              </a:spcBef>
              <a:spcAft>
                <a:spcPct val="0"/>
              </a:spcAft>
              <a:defRPr sz="2400">
                <a:solidFill>
                  <a:schemeClr val="tx1"/>
                </a:solidFill>
                <a:latin typeface="Arial" charset="0"/>
                <a:ea typeface="ＭＳ Ｐゴシック" pitchFamily="1" charset="-128"/>
              </a:defRPr>
            </a:lvl8pPr>
            <a:lvl9pPr marL="3966256" indent="-233309" eaLnBrk="0" fontAlgn="base" hangingPunct="0">
              <a:spcBef>
                <a:spcPct val="0"/>
              </a:spcBef>
              <a:spcAft>
                <a:spcPct val="0"/>
              </a:spcAft>
              <a:defRPr sz="2400">
                <a:solidFill>
                  <a:schemeClr val="tx1"/>
                </a:solidFill>
                <a:latin typeface="Arial" charset="0"/>
                <a:ea typeface="ＭＳ Ｐゴシック" pitchFamily="1" charset="-128"/>
              </a:defRPr>
            </a:lvl9pPr>
          </a:lstStyle>
          <a:p>
            <a:fld id="{9C2CC0E7-6AF6-4EBF-BDBD-0FC23DF6A2E9}" type="slidenum">
              <a:rPr lang="en-US" altLang="en-US" sz="1200"/>
              <a:pPr/>
              <a:t>1</a:t>
            </a:fld>
            <a:endParaRPr lang="en-US" altLang="en-US" sz="1200"/>
          </a:p>
        </p:txBody>
      </p:sp>
      <p:sp>
        <p:nvSpPr>
          <p:cNvPr id="7171" name="Rectangle 2"/>
          <p:cNvSpPr>
            <a:spLocks noGrp="1" noRot="1" noChangeAspect="1" noChangeArrowheads="1" noTextEdit="1"/>
          </p:cNvSpPr>
          <p:nvPr>
            <p:ph type="sldImg"/>
          </p:nvPr>
        </p:nvSpPr>
        <p:spPr>
          <a:xfrm>
            <a:off x="1184275" y="698500"/>
            <a:ext cx="4654550" cy="3490913"/>
          </a:xfrm>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10</a:t>
            </a:fld>
            <a:endParaRPr lang="en-US"/>
          </a:p>
        </p:txBody>
      </p:sp>
    </p:spTree>
    <p:extLst>
      <p:ext uri="{BB962C8B-B14F-4D97-AF65-F5344CB8AC3E}">
        <p14:creationId xmlns:p14="http://schemas.microsoft.com/office/powerpoint/2010/main" val="408303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Beans are processed and transported to their</a:t>
            </a:r>
            <a:r>
              <a:rPr lang="en-US" baseline="0" dirty="0" smtClean="0"/>
              <a:t> next steps…fermentation and drying</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11</a:t>
            </a:fld>
            <a:endParaRPr lang="en-US"/>
          </a:p>
        </p:txBody>
      </p:sp>
    </p:spTree>
    <p:extLst>
      <p:ext uri="{BB962C8B-B14F-4D97-AF65-F5344CB8AC3E}">
        <p14:creationId xmlns:p14="http://schemas.microsoft.com/office/powerpoint/2010/main" val="205691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Fermentation</a:t>
            </a:r>
            <a:r>
              <a:rPr lang="en-US" baseline="0" dirty="0" smtClean="0"/>
              <a:t> t</a:t>
            </a:r>
            <a:r>
              <a:rPr lang="en-US" dirty="0" smtClean="0"/>
              <a:t>akes </a:t>
            </a:r>
            <a:r>
              <a:rPr lang="en-US" baseline="0" dirty="0" smtClean="0"/>
              <a:t>approximately 5 – 7 </a:t>
            </a:r>
            <a:r>
              <a:rPr lang="en-US" dirty="0" smtClean="0"/>
              <a:t> days</a:t>
            </a:r>
          </a:p>
          <a:p>
            <a:r>
              <a:rPr lang="en-US" dirty="0"/>
              <a:t>F</a:t>
            </a:r>
            <a:r>
              <a:rPr lang="en-US" dirty="0" smtClean="0"/>
              <a:t>ermented </a:t>
            </a:r>
            <a:r>
              <a:rPr lang="en-US" dirty="0"/>
              <a:t>to remove the pulp/mucilage, stop the bean from germinating, and to begin flavor development</a:t>
            </a:r>
          </a:p>
          <a:p>
            <a:pPr defTabSz="933088">
              <a:defRPr/>
            </a:pPr>
            <a:r>
              <a:rPr lang="en-US" altLang="en-US" dirty="0"/>
              <a:t>Phase 1 of cocoa fermentation (anaerobic): sugar + yeast --&gt; alcohol + carbon dioxide + heat</a:t>
            </a:r>
            <a:br>
              <a:rPr lang="en-US" altLang="en-US" dirty="0"/>
            </a:br>
            <a:r>
              <a:rPr lang="en-US" altLang="en-US" dirty="0"/>
              <a:t>Phase 2 of cocoa fermentation (aerobic): alcohol + bacteria + oxygen --&gt; acid + water + </a:t>
            </a:r>
            <a:r>
              <a:rPr lang="en-US" altLang="en-US" dirty="0" smtClean="0"/>
              <a:t>heat</a:t>
            </a:r>
          </a:p>
          <a:p>
            <a:pPr defTabSz="933088">
              <a:defRPr/>
            </a:pPr>
            <a:endParaRPr lang="en-US" dirty="0"/>
          </a:p>
          <a:p>
            <a:pPr defTabSz="933088">
              <a:defRPr/>
            </a:pPr>
            <a:r>
              <a:rPr lang="en-US" dirty="0"/>
              <a:t>C</a:t>
            </a:r>
            <a:r>
              <a:rPr lang="en-US" dirty="0" smtClean="0"/>
              <a:t>omplex </a:t>
            </a:r>
            <a:r>
              <a:rPr lang="en-US" dirty="0"/>
              <a:t>chemical changes to take place in the bean such as enzyme activity, oxidation and the breakdown of proteins into amino acids. These chemical reactions cause the chocolate flavor and color to develop.</a:t>
            </a:r>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12</a:t>
            </a:fld>
            <a:endParaRPr lang="en-US"/>
          </a:p>
        </p:txBody>
      </p:sp>
    </p:spTree>
    <p:extLst>
      <p:ext uri="{BB962C8B-B14F-4D97-AF65-F5344CB8AC3E}">
        <p14:creationId xmlns:p14="http://schemas.microsoft.com/office/powerpoint/2010/main" val="92931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drying takes place on a smaller scale. The CONACADO cooperative in the DR used money from Fair Trade premiums and pooled their money to buy and share this and other processing equipment. </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13</a:t>
            </a:fld>
            <a:endParaRPr lang="en-US"/>
          </a:p>
        </p:txBody>
      </p:sp>
    </p:spTree>
    <p:extLst>
      <p:ext uri="{BB962C8B-B14F-4D97-AF65-F5344CB8AC3E}">
        <p14:creationId xmlns:p14="http://schemas.microsoft.com/office/powerpoint/2010/main" val="376414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Processing:</a:t>
            </a:r>
          </a:p>
          <a:p>
            <a:r>
              <a:rPr lang="en-US" altLang="en-US" dirty="0" smtClean="0"/>
              <a:t>Equal Exchange chocolate bars are made in Switzerland;</a:t>
            </a:r>
            <a:r>
              <a:rPr lang="en-US" altLang="en-US" baseline="0" dirty="0" smtClean="0"/>
              <a:t> chocolate chips are made in Peru</a:t>
            </a:r>
          </a:p>
          <a:p>
            <a:r>
              <a:rPr lang="en-US" altLang="en-US" baseline="0" dirty="0" smtClean="0"/>
              <a:t>Play 4 minute “How Cocoa is made” Video if there is time</a:t>
            </a:r>
          </a:p>
          <a:p>
            <a:r>
              <a:rPr lang="en-US" altLang="en-US" dirty="0" smtClean="0"/>
              <a:t>https://www.youtube.com/watch?v=JiK2XqcuI7I&amp;t=164s</a:t>
            </a:r>
          </a:p>
          <a:p>
            <a:r>
              <a:rPr lang="en-US" altLang="en-US" dirty="0" smtClean="0"/>
              <a:t>Key:</a:t>
            </a:r>
          </a:p>
          <a:p>
            <a:pPr>
              <a:spcBef>
                <a:spcPct val="0"/>
              </a:spcBef>
              <a:buFontTx/>
              <a:buAutoNum type="arabicParenR"/>
            </a:pPr>
            <a:r>
              <a:rPr lang="en-US" altLang="en-US" sz="1200" u="sng" dirty="0" smtClean="0">
                <a:solidFill>
                  <a:srgbClr val="663300"/>
                </a:solidFill>
                <a:latin typeface="+mn-lt"/>
              </a:rPr>
              <a:t>Winnowing</a:t>
            </a:r>
            <a:r>
              <a:rPr lang="en-US" altLang="en-US" sz="1200" dirty="0" smtClean="0">
                <a:solidFill>
                  <a:srgbClr val="663300"/>
                </a:solidFill>
                <a:latin typeface="+mn-lt"/>
              </a:rPr>
              <a:t> = removing shell</a:t>
            </a:r>
          </a:p>
          <a:p>
            <a:pPr>
              <a:spcBef>
                <a:spcPct val="0"/>
              </a:spcBef>
              <a:buFontTx/>
              <a:buAutoNum type="arabicParenR"/>
            </a:pPr>
            <a:r>
              <a:rPr lang="en-US" altLang="en-US" sz="1200" u="sng" dirty="0" smtClean="0">
                <a:solidFill>
                  <a:srgbClr val="663300"/>
                </a:solidFill>
                <a:latin typeface="+mn-lt"/>
              </a:rPr>
              <a:t>Alkalized/</a:t>
            </a:r>
            <a:r>
              <a:rPr lang="en-US" altLang="en-US" sz="1200" u="sng" dirty="0" err="1" smtClean="0">
                <a:solidFill>
                  <a:srgbClr val="663300"/>
                </a:solidFill>
                <a:latin typeface="+mn-lt"/>
              </a:rPr>
              <a:t>Dutched</a:t>
            </a:r>
            <a:r>
              <a:rPr lang="en-US" altLang="en-US" sz="1200" dirty="0" smtClean="0">
                <a:solidFill>
                  <a:srgbClr val="663300"/>
                </a:solidFill>
                <a:latin typeface="+mn-lt"/>
              </a:rPr>
              <a:t> = process, using an alkali , that darkens cocoa, reduces acidity and makes it more dispersible (only for EE cocoa based products).</a:t>
            </a:r>
          </a:p>
          <a:p>
            <a:pPr>
              <a:spcBef>
                <a:spcPct val="0"/>
              </a:spcBef>
              <a:buFontTx/>
              <a:buAutoNum type="arabicParenR"/>
            </a:pPr>
            <a:r>
              <a:rPr lang="en-US" altLang="en-US" sz="1200" u="sng" dirty="0" err="1" smtClean="0">
                <a:solidFill>
                  <a:srgbClr val="663300"/>
                </a:solidFill>
                <a:latin typeface="+mn-lt"/>
              </a:rPr>
              <a:t>Conching</a:t>
            </a:r>
            <a:r>
              <a:rPr lang="en-US" altLang="en-US" sz="1200" dirty="0" smtClean="0">
                <a:solidFill>
                  <a:srgbClr val="663300"/>
                </a:solidFill>
                <a:latin typeface="+mn-lt"/>
              </a:rPr>
              <a:t> = kneads, aerates and mixes chocolate for up to 3 days between 140-167˚F, which improves texture and removes acidity.   (Many companies use soy lecithin to cut down on </a:t>
            </a:r>
            <a:r>
              <a:rPr lang="en-US" altLang="en-US" sz="1200" dirty="0" err="1" smtClean="0">
                <a:solidFill>
                  <a:srgbClr val="663300"/>
                </a:solidFill>
                <a:latin typeface="+mn-lt"/>
              </a:rPr>
              <a:t>conching</a:t>
            </a:r>
            <a:r>
              <a:rPr lang="en-US" altLang="en-US" sz="1200" dirty="0" smtClean="0">
                <a:solidFill>
                  <a:srgbClr val="663300"/>
                </a:solidFill>
                <a:latin typeface="+mn-lt"/>
              </a:rPr>
              <a:t> time and cost)</a:t>
            </a:r>
          </a:p>
          <a:p>
            <a:pPr>
              <a:spcBef>
                <a:spcPct val="0"/>
              </a:spcBef>
              <a:buFontTx/>
              <a:buAutoNum type="arabicParenR"/>
            </a:pPr>
            <a:r>
              <a:rPr lang="en-US" altLang="en-US" sz="1200" u="sng" dirty="0" smtClean="0">
                <a:solidFill>
                  <a:srgbClr val="663300"/>
                </a:solidFill>
                <a:latin typeface="+mn-lt"/>
              </a:rPr>
              <a:t>Tempering</a:t>
            </a:r>
            <a:r>
              <a:rPr lang="en-US" altLang="en-US" sz="1200" dirty="0" smtClean="0">
                <a:solidFill>
                  <a:srgbClr val="663300"/>
                </a:solidFill>
                <a:latin typeface="+mn-lt"/>
              </a:rPr>
              <a:t> = cooling process which ultimately brings chocolate down to about 104˚F and creates uniform crystals within in the mixture</a:t>
            </a:r>
            <a:r>
              <a:rPr lang="en-US" altLang="en-US" sz="1200" dirty="0" smtClean="0">
                <a:solidFill>
                  <a:schemeClr val="tx1"/>
                </a:solidFill>
                <a:latin typeface="+mn-lt"/>
              </a:rPr>
              <a:t>.</a:t>
            </a:r>
          </a:p>
          <a:p>
            <a:pPr>
              <a:spcBef>
                <a:spcPct val="0"/>
              </a:spcBef>
              <a:buFontTx/>
              <a:buAutoNum type="arabicParenR"/>
            </a:pPr>
            <a:endParaRPr lang="en-US" altLang="en-US" sz="1200" dirty="0" smtClean="0">
              <a:solidFill>
                <a:schemeClr val="tx1"/>
              </a:solidFill>
              <a:latin typeface="+mn-lt"/>
            </a:endParaRPr>
          </a:p>
          <a:p>
            <a:pPr>
              <a:spcBef>
                <a:spcPct val="0"/>
              </a:spcBef>
              <a:buFontTx/>
              <a:buNone/>
            </a:pPr>
            <a:r>
              <a:rPr lang="en-US" altLang="en-US" sz="1200" b="1" dirty="0" smtClean="0">
                <a:solidFill>
                  <a:schemeClr val="tx1"/>
                </a:solidFill>
                <a:latin typeface="+mn-lt"/>
              </a:rPr>
              <a:t>Stage 1: Grinder</a:t>
            </a:r>
          </a:p>
          <a:p>
            <a:pPr>
              <a:spcBef>
                <a:spcPct val="0"/>
              </a:spcBef>
              <a:buFontTx/>
              <a:buNone/>
            </a:pPr>
            <a:r>
              <a:rPr lang="en-US" altLang="en-US" sz="1200" b="1" dirty="0" smtClean="0">
                <a:solidFill>
                  <a:schemeClr val="tx1"/>
                </a:solidFill>
                <a:latin typeface="+mn-lt"/>
              </a:rPr>
              <a:t>Stage 2: Chocolate Manufacturer</a:t>
            </a:r>
          </a:p>
          <a:p>
            <a:pPr>
              <a:spcBef>
                <a:spcPct val="0"/>
              </a:spcBef>
              <a:buFontTx/>
              <a:buNone/>
            </a:pPr>
            <a:r>
              <a:rPr lang="en-US" altLang="en-US" sz="1100" b="1" dirty="0" smtClean="0">
                <a:solidFill>
                  <a:schemeClr val="tx1"/>
                </a:solidFill>
                <a:latin typeface="+mn-lt"/>
              </a:rPr>
              <a:t>Stage 3: Molder/Retail Brand</a:t>
            </a:r>
          </a:p>
          <a:p>
            <a:pPr>
              <a:spcBef>
                <a:spcPct val="0"/>
              </a:spcBef>
              <a:buFontTx/>
              <a:buAutoNum type="arabicParenR"/>
            </a:pPr>
            <a:endParaRPr lang="en-US" altLang="en-US" sz="1200" u="sng" dirty="0" smtClean="0">
              <a:solidFill>
                <a:schemeClr val="tx1"/>
              </a:solidFill>
              <a:latin typeface="+mn-lt"/>
            </a:endParaRPr>
          </a:p>
          <a:p>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133" indent="-291590" eaLnBrk="0" hangingPunct="0">
              <a:spcBef>
                <a:spcPct val="30000"/>
              </a:spcBef>
              <a:defRPr sz="1200">
                <a:solidFill>
                  <a:schemeClr val="tx1"/>
                </a:solidFill>
                <a:latin typeface="Calibri" pitchFamily="34" charset="0"/>
              </a:defRPr>
            </a:lvl2pPr>
            <a:lvl3pPr marL="1166359" indent="-233271" eaLnBrk="0" hangingPunct="0">
              <a:spcBef>
                <a:spcPct val="30000"/>
              </a:spcBef>
              <a:defRPr sz="1200">
                <a:solidFill>
                  <a:schemeClr val="tx1"/>
                </a:solidFill>
                <a:latin typeface="Calibri" pitchFamily="34" charset="0"/>
              </a:defRPr>
            </a:lvl3pPr>
            <a:lvl4pPr marL="1632903" indent="-233271" eaLnBrk="0" hangingPunct="0">
              <a:spcBef>
                <a:spcPct val="30000"/>
              </a:spcBef>
              <a:defRPr sz="1200">
                <a:solidFill>
                  <a:schemeClr val="tx1"/>
                </a:solidFill>
                <a:latin typeface="Calibri" pitchFamily="34" charset="0"/>
              </a:defRPr>
            </a:lvl4pPr>
            <a:lvl5pPr marL="2099446" indent="-233271" eaLnBrk="0" hangingPunct="0">
              <a:spcBef>
                <a:spcPct val="30000"/>
              </a:spcBef>
              <a:defRPr sz="1200">
                <a:solidFill>
                  <a:schemeClr val="tx1"/>
                </a:solidFill>
                <a:latin typeface="Calibri" pitchFamily="34" charset="0"/>
              </a:defRPr>
            </a:lvl5pPr>
            <a:lvl6pPr marL="2565989" indent="-233271" eaLnBrk="0" fontAlgn="base" hangingPunct="0">
              <a:spcBef>
                <a:spcPct val="30000"/>
              </a:spcBef>
              <a:spcAft>
                <a:spcPct val="0"/>
              </a:spcAft>
              <a:defRPr sz="1200">
                <a:solidFill>
                  <a:schemeClr val="tx1"/>
                </a:solidFill>
                <a:latin typeface="Calibri" pitchFamily="34" charset="0"/>
              </a:defRPr>
            </a:lvl6pPr>
            <a:lvl7pPr marL="3032533" indent="-233271" eaLnBrk="0" fontAlgn="base" hangingPunct="0">
              <a:spcBef>
                <a:spcPct val="30000"/>
              </a:spcBef>
              <a:spcAft>
                <a:spcPct val="0"/>
              </a:spcAft>
              <a:defRPr sz="1200">
                <a:solidFill>
                  <a:schemeClr val="tx1"/>
                </a:solidFill>
                <a:latin typeface="Calibri" pitchFamily="34" charset="0"/>
              </a:defRPr>
            </a:lvl7pPr>
            <a:lvl8pPr marL="3499076" indent="-233271" eaLnBrk="0" fontAlgn="base" hangingPunct="0">
              <a:spcBef>
                <a:spcPct val="30000"/>
              </a:spcBef>
              <a:spcAft>
                <a:spcPct val="0"/>
              </a:spcAft>
              <a:defRPr sz="1200">
                <a:solidFill>
                  <a:schemeClr val="tx1"/>
                </a:solidFill>
                <a:latin typeface="Calibri" pitchFamily="34" charset="0"/>
              </a:defRPr>
            </a:lvl8pPr>
            <a:lvl9pPr marL="3965620" indent="-2332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AB81A1-3999-4969-8191-08B417207183}" type="slidenum">
              <a:rPr lang="en-US" altLang="en-US" smtClean="0">
                <a:latin typeface="Arial" pitchFamily="34" charset="0"/>
              </a:rPr>
              <a:pPr eaLnBrk="1" hangingPunct="1">
                <a:spcBef>
                  <a:spcPct val="0"/>
                </a:spcBef>
              </a:pPr>
              <a:t>14</a:t>
            </a:fld>
            <a:endParaRPr lang="en-US" altLang="en-US" smtClean="0">
              <a:latin typeface="Arial" pitchFamily="34" charset="0"/>
            </a:endParaRPr>
          </a:p>
        </p:txBody>
      </p:sp>
    </p:spTree>
    <p:extLst>
      <p:ext uri="{BB962C8B-B14F-4D97-AF65-F5344CB8AC3E}">
        <p14:creationId xmlns:p14="http://schemas.microsoft.com/office/powerpoint/2010/main" val="377852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71692" indent="-171692">
              <a:buFontTx/>
              <a:buChar char="-"/>
            </a:pPr>
            <a:r>
              <a:rPr lang="en-US" altLang="en-US" baseline="0" dirty="0" smtClean="0"/>
              <a:t>Equal Exchanges believes that democratic, small farmer co-ops are key to creating sustainable change and that they’re the heart of authentic Fair Trade.</a:t>
            </a:r>
          </a:p>
          <a:p>
            <a:pPr marL="171692" indent="-171692">
              <a:buFontTx/>
              <a:buChar char="-"/>
            </a:pPr>
            <a:endParaRPr lang="en-US" altLang="en-US" baseline="0" dirty="0" smtClean="0"/>
          </a:p>
          <a:p>
            <a:pPr marL="171692" indent="-171692">
              <a:buFontTx/>
              <a:buChar char="-"/>
            </a:pPr>
            <a:r>
              <a:rPr lang="en-US" dirty="0"/>
              <a:t>N</a:t>
            </a:r>
            <a:r>
              <a:rPr lang="en-US" dirty="0" smtClean="0"/>
              <a:t>ot </a:t>
            </a:r>
            <a:r>
              <a:rPr lang="en-US" dirty="0"/>
              <a:t>only </a:t>
            </a:r>
            <a:r>
              <a:rPr lang="en-US" dirty="0" smtClean="0"/>
              <a:t>is the </a:t>
            </a:r>
            <a:r>
              <a:rPr lang="en-US" dirty="0"/>
              <a:t>cacao is Fair Trade, but also our sugar </a:t>
            </a:r>
            <a:r>
              <a:rPr lang="en-US" dirty="0" smtClean="0"/>
              <a:t>and</a:t>
            </a:r>
            <a:r>
              <a:rPr lang="en-US" baseline="0" dirty="0" smtClean="0"/>
              <a:t> vanilla. Sugar comes from Paraguay and vanilla from Madagascar. </a:t>
            </a:r>
          </a:p>
          <a:p>
            <a:pPr marL="171692" indent="-171692">
              <a:buFontTx/>
              <a:buChar char="-"/>
            </a:pPr>
            <a:endParaRPr lang="en-US" baseline="0" dirty="0" smtClean="0"/>
          </a:p>
          <a:p>
            <a:pPr marL="171692" marR="0" indent="-171692" algn="l" defTabSz="914400" rtl="0" eaLnBrk="0" fontAlgn="base" latinLnBrk="0" hangingPunct="0">
              <a:lnSpc>
                <a:spcPct val="100000"/>
              </a:lnSpc>
              <a:spcBef>
                <a:spcPct val="30000"/>
              </a:spcBef>
              <a:spcAft>
                <a:spcPct val="0"/>
              </a:spcAft>
              <a:buClrTx/>
              <a:buSzTx/>
              <a:buFontTx/>
              <a:buChar char="-"/>
              <a:tabLst/>
              <a:defRPr/>
            </a:pPr>
            <a:r>
              <a:rPr lang="en-US" dirty="0" smtClean="0"/>
              <a:t>Our </a:t>
            </a:r>
            <a:r>
              <a:rPr lang="en-US" dirty="0"/>
              <a:t>goal is always 100% Fair Trade ingredients in our products, but when that isn’t possible due to the complexities of multi-ingredient products, we still strive for as much Fair Trade content by weight as </a:t>
            </a:r>
            <a:r>
              <a:rPr lang="en-US" dirty="0" smtClean="0"/>
              <a:t>possible. Look</a:t>
            </a:r>
            <a:r>
              <a:rPr lang="en-US" baseline="0" dirty="0" smtClean="0"/>
              <a:t> on your chocolate bar wrapper’s ingredients label for the percentage of fair trade content.</a:t>
            </a:r>
          </a:p>
          <a:p>
            <a:pPr marL="171692" marR="0" indent="-171692" algn="l" defTabSz="914400" rtl="0" eaLnBrk="0" fontAlgn="base" latinLnBrk="0" hangingPunct="0">
              <a:lnSpc>
                <a:spcPct val="100000"/>
              </a:lnSpc>
              <a:spcBef>
                <a:spcPct val="30000"/>
              </a:spcBef>
              <a:spcAft>
                <a:spcPct val="0"/>
              </a:spcAft>
              <a:buClrTx/>
              <a:buSzTx/>
              <a:buFontTx/>
              <a:buChar char="-"/>
              <a:tabLst/>
              <a:defRPr/>
            </a:pPr>
            <a:endParaRPr lang="en-US" baseline="0" dirty="0" smtClean="0"/>
          </a:p>
          <a:p>
            <a:pPr marL="171692" indent="-171692">
              <a:buFontTx/>
              <a:buChar char="-"/>
            </a:pPr>
            <a:r>
              <a:rPr lang="en-US" baseline="0" dirty="0" smtClean="0"/>
              <a:t>Think about the first ingredient in many other brands of chocolate bars you see…most of the time it’s sugar. Even if these bars have a fair trade certification label, it is likely only the fair trade certification only applies to the cacao inside – check the other ingredients listed and compare that to the percentage of fair trade content. If it’s not listed – check with the manufacturer - if they don’t use fair trade ingredients, ask them why not.</a:t>
            </a:r>
          </a:p>
          <a:p>
            <a:pPr marL="171692" indent="-171692">
              <a:buFontTx/>
              <a:buChar char="-"/>
            </a:pPr>
            <a:endParaRPr lang="en-US" baseline="0" dirty="0" smtClean="0"/>
          </a:p>
          <a:p>
            <a:pPr marL="171692" marR="0" indent="-171692" algn="l" defTabSz="914400" rtl="0" eaLnBrk="0" fontAlgn="base" latinLnBrk="0" hangingPunct="0">
              <a:lnSpc>
                <a:spcPct val="100000"/>
              </a:lnSpc>
              <a:spcBef>
                <a:spcPct val="30000"/>
              </a:spcBef>
              <a:spcAft>
                <a:spcPct val="0"/>
              </a:spcAft>
              <a:buClrTx/>
              <a:buSzTx/>
              <a:buFontTx/>
              <a:buChar char="-"/>
              <a:tabLst/>
              <a:defRPr/>
            </a:pPr>
            <a:r>
              <a:rPr lang="en-US" baseline="0" dirty="0" smtClean="0"/>
              <a:t>Chocolate bars also have different percentages of cacao inside. If you know the percentage of cacao, this also tells you what percentage is other ingredients. The higher the cacao percentage, the darker the chocolate and more actual cacao is inside. Equal Exchange’s Ecuador Dark Bar is 65% cacao but we make dark chocolate all the way up to 88% cacao called Extreme Dark. Milk chocolates will have significantly less cacao content because the majority of the bar isn’t cacao.</a:t>
            </a:r>
            <a:endParaRPr lang="en-US" altLang="en-US" baseline="0" dirty="0" smtClean="0"/>
          </a:p>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133" indent="-291590" eaLnBrk="0" hangingPunct="0">
              <a:spcBef>
                <a:spcPct val="30000"/>
              </a:spcBef>
              <a:defRPr sz="1200">
                <a:solidFill>
                  <a:schemeClr val="tx1"/>
                </a:solidFill>
                <a:latin typeface="Calibri" pitchFamily="34" charset="0"/>
              </a:defRPr>
            </a:lvl2pPr>
            <a:lvl3pPr marL="1166359" indent="-233271" eaLnBrk="0" hangingPunct="0">
              <a:spcBef>
                <a:spcPct val="30000"/>
              </a:spcBef>
              <a:defRPr sz="1200">
                <a:solidFill>
                  <a:schemeClr val="tx1"/>
                </a:solidFill>
                <a:latin typeface="Calibri" pitchFamily="34" charset="0"/>
              </a:defRPr>
            </a:lvl3pPr>
            <a:lvl4pPr marL="1632903" indent="-233271" eaLnBrk="0" hangingPunct="0">
              <a:spcBef>
                <a:spcPct val="30000"/>
              </a:spcBef>
              <a:defRPr sz="1200">
                <a:solidFill>
                  <a:schemeClr val="tx1"/>
                </a:solidFill>
                <a:latin typeface="Calibri" pitchFamily="34" charset="0"/>
              </a:defRPr>
            </a:lvl4pPr>
            <a:lvl5pPr marL="2099446" indent="-233271" eaLnBrk="0" hangingPunct="0">
              <a:spcBef>
                <a:spcPct val="30000"/>
              </a:spcBef>
              <a:defRPr sz="1200">
                <a:solidFill>
                  <a:schemeClr val="tx1"/>
                </a:solidFill>
                <a:latin typeface="Calibri" pitchFamily="34" charset="0"/>
              </a:defRPr>
            </a:lvl5pPr>
            <a:lvl6pPr marL="2565989" indent="-233271" eaLnBrk="0" fontAlgn="base" hangingPunct="0">
              <a:spcBef>
                <a:spcPct val="30000"/>
              </a:spcBef>
              <a:spcAft>
                <a:spcPct val="0"/>
              </a:spcAft>
              <a:defRPr sz="1200">
                <a:solidFill>
                  <a:schemeClr val="tx1"/>
                </a:solidFill>
                <a:latin typeface="Calibri" pitchFamily="34" charset="0"/>
              </a:defRPr>
            </a:lvl6pPr>
            <a:lvl7pPr marL="3032533" indent="-233271" eaLnBrk="0" fontAlgn="base" hangingPunct="0">
              <a:spcBef>
                <a:spcPct val="30000"/>
              </a:spcBef>
              <a:spcAft>
                <a:spcPct val="0"/>
              </a:spcAft>
              <a:defRPr sz="1200">
                <a:solidFill>
                  <a:schemeClr val="tx1"/>
                </a:solidFill>
                <a:latin typeface="Calibri" pitchFamily="34" charset="0"/>
              </a:defRPr>
            </a:lvl7pPr>
            <a:lvl8pPr marL="3499076" indent="-233271" eaLnBrk="0" fontAlgn="base" hangingPunct="0">
              <a:spcBef>
                <a:spcPct val="30000"/>
              </a:spcBef>
              <a:spcAft>
                <a:spcPct val="0"/>
              </a:spcAft>
              <a:defRPr sz="1200">
                <a:solidFill>
                  <a:schemeClr val="tx1"/>
                </a:solidFill>
                <a:latin typeface="Calibri" pitchFamily="34" charset="0"/>
              </a:defRPr>
            </a:lvl8pPr>
            <a:lvl9pPr marL="3965620" indent="-2332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FFC7BAC-8AE4-4AA6-87D9-E0DC0D44CC40}" type="slidenum">
              <a:rPr lang="en-US" altLang="en-US" smtClean="0">
                <a:latin typeface="Arial" pitchFamily="34" charset="0"/>
              </a:rPr>
              <a:pPr eaLnBrk="1" hangingPunct="1">
                <a:spcBef>
                  <a:spcPct val="0"/>
                </a:spcBef>
              </a:pPr>
              <a:t>15</a:t>
            </a:fld>
            <a:endParaRPr lang="en-US" altLang="en-US" smtClean="0">
              <a:latin typeface="Arial" pitchFamily="34" charset="0"/>
            </a:endParaRPr>
          </a:p>
        </p:txBody>
      </p:sp>
    </p:spTree>
    <p:extLst>
      <p:ext uri="{BB962C8B-B14F-4D97-AF65-F5344CB8AC3E}">
        <p14:creationId xmlns:p14="http://schemas.microsoft.com/office/powerpoint/2010/main" val="421655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Market</a:t>
            </a:r>
            <a:r>
              <a:rPr lang="en-US" altLang="en-US" baseline="0" dirty="0" smtClean="0"/>
              <a:t> fluctuates and there are high and low prices of agricultural products which affects farmers’ livelihoods directly. Fair Trade ensures that farmers are always paid a floor price, regardless of how the market changes. Equal Exchange also provides farmers with pre-harvest financing so they are paid in advance to cover some of the costs associated with production and don’t have to wait until after the harvest. </a:t>
            </a: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133" indent="-291590" eaLnBrk="0" hangingPunct="0">
              <a:spcBef>
                <a:spcPct val="30000"/>
              </a:spcBef>
              <a:defRPr sz="1200">
                <a:solidFill>
                  <a:schemeClr val="tx1"/>
                </a:solidFill>
                <a:latin typeface="Calibri" pitchFamily="34" charset="0"/>
              </a:defRPr>
            </a:lvl2pPr>
            <a:lvl3pPr marL="1166359" indent="-233271" eaLnBrk="0" hangingPunct="0">
              <a:spcBef>
                <a:spcPct val="30000"/>
              </a:spcBef>
              <a:defRPr sz="1200">
                <a:solidFill>
                  <a:schemeClr val="tx1"/>
                </a:solidFill>
                <a:latin typeface="Calibri" pitchFamily="34" charset="0"/>
              </a:defRPr>
            </a:lvl3pPr>
            <a:lvl4pPr marL="1632903" indent="-233271" eaLnBrk="0" hangingPunct="0">
              <a:spcBef>
                <a:spcPct val="30000"/>
              </a:spcBef>
              <a:defRPr sz="1200">
                <a:solidFill>
                  <a:schemeClr val="tx1"/>
                </a:solidFill>
                <a:latin typeface="Calibri" pitchFamily="34" charset="0"/>
              </a:defRPr>
            </a:lvl4pPr>
            <a:lvl5pPr marL="2099446" indent="-233271" eaLnBrk="0" hangingPunct="0">
              <a:spcBef>
                <a:spcPct val="30000"/>
              </a:spcBef>
              <a:defRPr sz="1200">
                <a:solidFill>
                  <a:schemeClr val="tx1"/>
                </a:solidFill>
                <a:latin typeface="Calibri" pitchFamily="34" charset="0"/>
              </a:defRPr>
            </a:lvl5pPr>
            <a:lvl6pPr marL="2565989" indent="-233271" eaLnBrk="0" fontAlgn="base" hangingPunct="0">
              <a:spcBef>
                <a:spcPct val="30000"/>
              </a:spcBef>
              <a:spcAft>
                <a:spcPct val="0"/>
              </a:spcAft>
              <a:defRPr sz="1200">
                <a:solidFill>
                  <a:schemeClr val="tx1"/>
                </a:solidFill>
                <a:latin typeface="Calibri" pitchFamily="34" charset="0"/>
              </a:defRPr>
            </a:lvl6pPr>
            <a:lvl7pPr marL="3032533" indent="-233271" eaLnBrk="0" fontAlgn="base" hangingPunct="0">
              <a:spcBef>
                <a:spcPct val="30000"/>
              </a:spcBef>
              <a:spcAft>
                <a:spcPct val="0"/>
              </a:spcAft>
              <a:defRPr sz="1200">
                <a:solidFill>
                  <a:schemeClr val="tx1"/>
                </a:solidFill>
                <a:latin typeface="Calibri" pitchFamily="34" charset="0"/>
              </a:defRPr>
            </a:lvl7pPr>
            <a:lvl8pPr marL="3499076" indent="-233271" eaLnBrk="0" fontAlgn="base" hangingPunct="0">
              <a:spcBef>
                <a:spcPct val="30000"/>
              </a:spcBef>
              <a:spcAft>
                <a:spcPct val="0"/>
              </a:spcAft>
              <a:defRPr sz="1200">
                <a:solidFill>
                  <a:schemeClr val="tx1"/>
                </a:solidFill>
                <a:latin typeface="Calibri" pitchFamily="34" charset="0"/>
              </a:defRPr>
            </a:lvl8pPr>
            <a:lvl9pPr marL="3965620" indent="-2332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1FFF49-6AEE-4C55-BA48-BB59DC51E0F6}" type="slidenum">
              <a:rPr lang="en-US" altLang="en-US" smtClean="0">
                <a:latin typeface="Arial" pitchFamily="34" charset="0"/>
              </a:rPr>
              <a:pPr eaLnBrk="1" hangingPunct="1">
                <a:spcBef>
                  <a:spcPct val="0"/>
                </a:spcBef>
              </a:pPr>
              <a:t>16</a:t>
            </a:fld>
            <a:endParaRPr lang="en-US" altLang="en-US" smtClean="0">
              <a:latin typeface="Arial" pitchFamily="34" charset="0"/>
            </a:endParaRPr>
          </a:p>
        </p:txBody>
      </p:sp>
    </p:spTree>
    <p:extLst>
      <p:ext uri="{BB962C8B-B14F-4D97-AF65-F5344CB8AC3E}">
        <p14:creationId xmlns:p14="http://schemas.microsoft.com/office/powerpoint/2010/main" val="62124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farmers use their</a:t>
            </a:r>
            <a:r>
              <a:rPr lang="en-US" baseline="0" dirty="0" smtClean="0"/>
              <a:t> social premiums? In San Rafael, a small community of Cacao farmers in the Dominican Republic countryside previously had to travel at least 3 miles to get clean water from a river and transport it back on a donkey.</a:t>
            </a:r>
          </a:p>
          <a:p>
            <a:endParaRPr lang="en-US" baseline="0" dirty="0" smtClean="0"/>
          </a:p>
          <a:p>
            <a:r>
              <a:rPr lang="en-US" baseline="0" dirty="0" smtClean="0"/>
              <a:t>Using Fair Trade social premiums from their cacao harvest the community came together to dig a 12 mile trench from a freshwater spring in the mountains. Now clean drinking water runs to every house hold. </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17</a:t>
            </a:fld>
            <a:endParaRPr lang="en-US"/>
          </a:p>
        </p:txBody>
      </p:sp>
    </p:spTree>
    <p:extLst>
      <p:ext uri="{BB962C8B-B14F-4D97-AF65-F5344CB8AC3E}">
        <p14:creationId xmlns:p14="http://schemas.microsoft.com/office/powerpoint/2010/main" val="314820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5689">
              <a:lnSpc>
                <a:spcPct val="120000"/>
              </a:lnSpc>
              <a:spcAft>
                <a:spcPts val="601"/>
              </a:spcAft>
              <a:defRPr/>
            </a:pPr>
            <a:r>
              <a:rPr lang="en-US" dirty="0" smtClean="0"/>
              <a:t>According to the US State</a:t>
            </a:r>
            <a:r>
              <a:rPr lang="en-US" baseline="0" dirty="0" smtClean="0"/>
              <a:t> department 109,000 children work  in the cocoa industry. Other reports e</a:t>
            </a:r>
            <a:r>
              <a:rPr lang="en-US" dirty="0" smtClean="0"/>
              <a:t>stimate that there are 500,000 to 1.5 million child laborers in the cocoa sector of Ivory Coast and Ghana alone, countries which produce over</a:t>
            </a:r>
            <a:r>
              <a:rPr lang="en-US" baseline="0" dirty="0" smtClean="0"/>
              <a:t> 70%</a:t>
            </a:r>
            <a:r>
              <a:rPr lang="en-US" dirty="0" smtClean="0"/>
              <a:t> percent of the world's cocoa (International Labor Rights Forum</a:t>
            </a:r>
            <a:r>
              <a:rPr lang="en-US" baseline="0" dirty="0" smtClean="0"/>
              <a:t> </a:t>
            </a:r>
            <a:r>
              <a:rPr lang="en-US" dirty="0" smtClean="0"/>
              <a:t>2016 report)</a:t>
            </a:r>
          </a:p>
          <a:p>
            <a:pPr>
              <a:lnSpc>
                <a:spcPct val="120000"/>
              </a:lnSpc>
              <a:spcAft>
                <a:spcPts val="601"/>
              </a:spcAft>
            </a:pPr>
            <a:r>
              <a:rPr lang="en-US" dirty="0" smtClean="0"/>
              <a:t> </a:t>
            </a:r>
          </a:p>
          <a:p>
            <a:pPr>
              <a:lnSpc>
                <a:spcPct val="120000"/>
              </a:lnSpc>
              <a:spcAft>
                <a:spcPts val="601"/>
              </a:spcAft>
            </a:pPr>
            <a:r>
              <a:rPr lang="en-US" dirty="0" smtClean="0"/>
              <a:t>Many cocoa farming families in Ivory Coast and Ghana make roughly $2 per day making it difficult for them to pay hired laborers to harvest the crop fueling the need for child labor</a:t>
            </a:r>
          </a:p>
          <a:p>
            <a:pPr>
              <a:lnSpc>
                <a:spcPct val="120000"/>
              </a:lnSpc>
              <a:spcAft>
                <a:spcPts val="601"/>
              </a:spcAft>
            </a:pPr>
            <a:endParaRPr lang="en-US" dirty="0" smtClean="0"/>
          </a:p>
          <a:p>
            <a:pPr>
              <a:lnSpc>
                <a:spcPct val="120000"/>
              </a:lnSpc>
              <a:spcAft>
                <a:spcPts val="601"/>
              </a:spcAft>
            </a:pPr>
            <a:r>
              <a:rPr lang="en-US" dirty="0" smtClean="0"/>
              <a:t>The demand for cheap chocolate products, lack of transparency in corporate cocoa sourcing and practices, industry consolidation and geopolitical issues all contribute to the problem.</a:t>
            </a:r>
          </a:p>
          <a:p>
            <a:pPr>
              <a:lnSpc>
                <a:spcPct val="120000"/>
              </a:lnSpc>
              <a:spcAft>
                <a:spcPts val="601"/>
              </a:spcAft>
            </a:pPr>
            <a:endParaRPr lang="en-US" dirty="0" smtClean="0"/>
          </a:p>
          <a:p>
            <a:pPr>
              <a:lnSpc>
                <a:spcPct val="120000"/>
              </a:lnSpc>
              <a:spcAft>
                <a:spcPts val="601"/>
              </a:spcAft>
            </a:pPr>
            <a:r>
              <a:rPr lang="en-US" dirty="0" smtClean="0"/>
              <a:t>Fair</a:t>
            </a:r>
            <a:r>
              <a:rPr lang="en-US" baseline="0" dirty="0" smtClean="0"/>
              <a:t> Trade</a:t>
            </a:r>
            <a:r>
              <a:rPr lang="en-US" dirty="0" smtClean="0"/>
              <a:t> is different:</a:t>
            </a:r>
          </a:p>
          <a:p>
            <a:pPr eaLnBrk="0" hangingPunct="0">
              <a:spcBef>
                <a:spcPct val="50000"/>
              </a:spcBef>
              <a:buFont typeface="Arial" pitchFamily="34" charset="0"/>
              <a:buChar char="•"/>
              <a:defRPr/>
            </a:pPr>
            <a:r>
              <a:rPr lang="en-US" dirty="0">
                <a:solidFill>
                  <a:srgbClr val="663300"/>
                </a:solidFill>
              </a:rPr>
              <a:t> </a:t>
            </a:r>
            <a:r>
              <a:rPr lang="en-US" dirty="0" smtClean="0">
                <a:solidFill>
                  <a:srgbClr val="663300"/>
                </a:solidFill>
              </a:rPr>
              <a:t>Must follow </a:t>
            </a:r>
            <a:r>
              <a:rPr lang="en-US" dirty="0">
                <a:solidFill>
                  <a:srgbClr val="663300"/>
                </a:solidFill>
              </a:rPr>
              <a:t>International Labor Organization Conventions </a:t>
            </a:r>
            <a:r>
              <a:rPr lang="en-US" dirty="0" smtClean="0">
                <a:solidFill>
                  <a:srgbClr val="663300"/>
                </a:solidFill>
              </a:rPr>
              <a:t>(</a:t>
            </a:r>
            <a:r>
              <a:rPr lang="en-US" dirty="0">
                <a:solidFill>
                  <a:srgbClr val="663300"/>
                </a:solidFill>
              </a:rPr>
              <a:t>forced labor, minimum </a:t>
            </a:r>
            <a:r>
              <a:rPr lang="en-US" dirty="0" smtClean="0">
                <a:solidFill>
                  <a:srgbClr val="663300"/>
                </a:solidFill>
              </a:rPr>
              <a:t>age)</a:t>
            </a:r>
            <a:r>
              <a:rPr lang="en-US" baseline="0" dirty="0" smtClean="0">
                <a:solidFill>
                  <a:srgbClr val="663300"/>
                </a:solidFill>
              </a:rPr>
              <a:t>. They h</a:t>
            </a:r>
            <a:r>
              <a:rPr lang="en-US" dirty="0" smtClean="0">
                <a:solidFill>
                  <a:srgbClr val="663300"/>
                </a:solidFill>
              </a:rPr>
              <a:t>ave </a:t>
            </a:r>
            <a:r>
              <a:rPr lang="en-US" dirty="0">
                <a:solidFill>
                  <a:srgbClr val="663300"/>
                </a:solidFill>
              </a:rPr>
              <a:t>created specific standards and audit tools to conform to these standards</a:t>
            </a:r>
          </a:p>
          <a:p>
            <a:pPr eaLnBrk="0" hangingPunct="0">
              <a:spcBef>
                <a:spcPct val="50000"/>
              </a:spcBef>
              <a:buFont typeface="Arial" pitchFamily="34" charset="0"/>
              <a:buChar char="•"/>
              <a:defRPr/>
            </a:pPr>
            <a:r>
              <a:rPr lang="en-US" dirty="0">
                <a:solidFill>
                  <a:srgbClr val="663300"/>
                </a:solidFill>
              </a:rPr>
              <a:t>Worst forms of child labor are considered a major non-compliance and a co-op will be immediately </a:t>
            </a:r>
            <a:r>
              <a:rPr lang="en-US" dirty="0" smtClean="0">
                <a:solidFill>
                  <a:srgbClr val="663300"/>
                </a:solidFill>
              </a:rPr>
              <a:t>suspended</a:t>
            </a:r>
          </a:p>
          <a:p>
            <a:pPr eaLnBrk="0" hangingPunct="0">
              <a:spcBef>
                <a:spcPct val="50000"/>
              </a:spcBef>
              <a:buFont typeface="Arial" pitchFamily="34" charset="0"/>
              <a:buChar char="•"/>
              <a:defRPr/>
            </a:pPr>
            <a:endParaRPr lang="en-US" dirty="0" smtClean="0">
              <a:solidFill>
                <a:srgbClr val="663300"/>
              </a:solidFill>
            </a:endParaRPr>
          </a:p>
          <a:p>
            <a:pPr eaLnBrk="0" hangingPunct="0">
              <a:spcBef>
                <a:spcPct val="50000"/>
              </a:spcBef>
              <a:buFont typeface="Arial" pitchFamily="34" charset="0"/>
              <a:buNone/>
              <a:defRPr/>
            </a:pPr>
            <a:r>
              <a:rPr lang="en-US" dirty="0" smtClean="0">
                <a:solidFill>
                  <a:srgbClr val="663300"/>
                </a:solidFill>
              </a:rPr>
              <a:t>What can</a:t>
            </a:r>
            <a:r>
              <a:rPr lang="en-US" baseline="0" dirty="0" smtClean="0">
                <a:solidFill>
                  <a:srgbClr val="663300"/>
                </a:solidFill>
              </a:rPr>
              <a:t> you do to create change? Be sure to buy only fair trade chocolate. A</a:t>
            </a:r>
            <a:r>
              <a:rPr lang="en-US" dirty="0" smtClean="0">
                <a:solidFill>
                  <a:srgbClr val="663300"/>
                </a:solidFill>
              </a:rPr>
              <a:t>sk questions and demand supply chain</a:t>
            </a:r>
            <a:r>
              <a:rPr lang="en-US" baseline="0" dirty="0" smtClean="0">
                <a:solidFill>
                  <a:srgbClr val="663300"/>
                </a:solidFill>
              </a:rPr>
              <a:t> and wage </a:t>
            </a:r>
            <a:r>
              <a:rPr lang="en-US" dirty="0" smtClean="0">
                <a:solidFill>
                  <a:srgbClr val="663300"/>
                </a:solidFill>
              </a:rPr>
              <a:t>transparency from large chocolate companies</a:t>
            </a:r>
            <a:r>
              <a:rPr lang="en-US" baseline="0" dirty="0" smtClean="0">
                <a:solidFill>
                  <a:srgbClr val="663300"/>
                </a:solidFill>
              </a:rPr>
              <a:t>. </a:t>
            </a:r>
            <a:endParaRPr lang="en-US" dirty="0" smtClean="0"/>
          </a:p>
          <a:p>
            <a:pPr marL="457844" lvl="1">
              <a:lnSpc>
                <a:spcPct val="120000"/>
              </a:lnSpc>
              <a:spcAft>
                <a:spcPts val="601"/>
              </a:spcAft>
            </a:pPr>
            <a:endParaRPr lang="en-US" altLang="en-US" dirty="0" smtClean="0"/>
          </a:p>
          <a:p>
            <a:pPr marL="457844" lvl="1">
              <a:lnSpc>
                <a:spcPct val="120000"/>
              </a:lnSpc>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18</a:t>
            </a:fld>
            <a:endParaRPr lang="en-US"/>
          </a:p>
        </p:txBody>
      </p:sp>
    </p:spTree>
    <p:extLst>
      <p:ext uri="{BB962C8B-B14F-4D97-AF65-F5344CB8AC3E}">
        <p14:creationId xmlns:p14="http://schemas.microsoft.com/office/powerpoint/2010/main" val="65698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Equal Exchange</a:t>
            </a:r>
            <a:r>
              <a:rPr lang="en-US" dirty="0" smtClean="0"/>
              <a:t> chocolate team</a:t>
            </a:r>
            <a:r>
              <a:rPr lang="en-US" baseline="0" dirty="0" smtClean="0"/>
              <a:t> – they </a:t>
            </a:r>
            <a:r>
              <a:rPr lang="en-US" dirty="0" smtClean="0"/>
              <a:t>source the</a:t>
            </a:r>
            <a:r>
              <a:rPr lang="en-US" baseline="0" dirty="0" smtClean="0"/>
              <a:t> cacao and work with famers on problem solving and productivity,  </a:t>
            </a:r>
            <a:r>
              <a:rPr lang="en-US" dirty="0" smtClean="0"/>
              <a:t>taste and assess quality, keep product consistency</a:t>
            </a:r>
            <a:r>
              <a:rPr lang="en-US" baseline="0" dirty="0" smtClean="0"/>
              <a:t> within a specific taste profile and develop new flavor combinations. </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19</a:t>
            </a:fld>
            <a:endParaRPr lang="en-US"/>
          </a:p>
        </p:txBody>
      </p:sp>
    </p:spTree>
    <p:extLst>
      <p:ext uri="{BB962C8B-B14F-4D97-AF65-F5344CB8AC3E}">
        <p14:creationId xmlns:p14="http://schemas.microsoft.com/office/powerpoint/2010/main" val="170435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Like coffee, only certain climates are</a:t>
            </a:r>
            <a:r>
              <a:rPr lang="en-US" baseline="0" dirty="0" smtClean="0"/>
              <a:t> conducive to growing cacao.  “Cacao” is the name of the agricultural product– chocolate is the finished product. “Farmers grow cacao trees on small farms in tropical environments, within 15-20 degrees north and south of the equator.” World Cocoa Foundation</a:t>
            </a:r>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2</a:t>
            </a:fld>
            <a:endParaRPr lang="en-US"/>
          </a:p>
        </p:txBody>
      </p:sp>
    </p:spTree>
    <p:extLst>
      <p:ext uri="{BB962C8B-B14F-4D97-AF65-F5344CB8AC3E}">
        <p14:creationId xmlns:p14="http://schemas.microsoft.com/office/powerpoint/2010/main" val="3213690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it being delicious - t</a:t>
            </a:r>
            <a:r>
              <a:rPr lang="en-US" dirty="0" smtClean="0"/>
              <a:t>here’s actually a science to</a:t>
            </a:r>
            <a:r>
              <a:rPr lang="en-US" baseline="0" dirty="0" smtClean="0"/>
              <a:t> tasting chocolate</a:t>
            </a:r>
            <a:r>
              <a:rPr lang="en-US" dirty="0" smtClean="0"/>
              <a:t>. There are professional chocolate</a:t>
            </a:r>
            <a:r>
              <a:rPr lang="en-US" baseline="0" dirty="0" smtClean="0"/>
              <a:t> tasters and graders. Similar to wine and coffee – cacao is an agricultural product so there can be many different flavors to be distinguished in chocolate based on where and how it’s grown.</a:t>
            </a:r>
          </a:p>
          <a:p>
            <a:r>
              <a:rPr lang="en-US" baseline="0" dirty="0" smtClean="0"/>
              <a:t>Choose 3 or 4 kinds of chocolate. Start with milk chocolate and work your way up to the higher cacao percentages. Try chocolate with and without inclusions like mint, caramel and sea salt and orange.  Guide the group with the next slide and go step by step for each type of chocolate. Visit http://equalexchange.coop/ee-and-you/fundraising/chocolate-can-be-delicious-and-educational for additional resources like a downloadable chocolate tasting place mat.</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20</a:t>
            </a:fld>
            <a:endParaRPr lang="en-US"/>
          </a:p>
        </p:txBody>
      </p:sp>
    </p:spTree>
    <p:extLst>
      <p:ext uri="{BB962C8B-B14F-4D97-AF65-F5344CB8AC3E}">
        <p14:creationId xmlns:p14="http://schemas.microsoft.com/office/powerpoint/2010/main" val="215864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Aft>
                <a:spcPts val="1201"/>
              </a:spcAft>
            </a:pPr>
            <a:r>
              <a:rPr lang="en-US" b="1" dirty="0" smtClean="0"/>
              <a:t>Appearance</a:t>
            </a:r>
            <a:r>
              <a:rPr lang="en-US" dirty="0" smtClean="0"/>
              <a:t>: First take a look at your chocolate. Is it glossy and smooth? Is it discolored? Does it have pit marks? A good quality chocolate will have a glossy shine. It will have a consistent color and a smooth surface, both of which are signs of the quality of the chocolate-making process</a:t>
            </a:r>
          </a:p>
          <a:p>
            <a:pPr>
              <a:spcAft>
                <a:spcPts val="1201"/>
              </a:spcAft>
            </a:pPr>
            <a:endParaRPr lang="en-US" dirty="0" smtClean="0"/>
          </a:p>
          <a:p>
            <a:r>
              <a:rPr lang="en-US" b="1" dirty="0" smtClean="0"/>
              <a:t>Aroma</a:t>
            </a:r>
            <a:r>
              <a:rPr lang="en-US" dirty="0" smtClean="0"/>
              <a:t>: Before eating your chocolate make sure you smell it. The aroma of chocolate often gives hints of what flavors you will experience once you bite into the chocolate. Is it pleasant? Do you smell something sweet or floral; or is it musty or smoky? Chocolate is a complex food that can have many aromas and flavors.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Snap:</a:t>
            </a:r>
            <a:r>
              <a:rPr lang="en-US" dirty="0" smtClean="0"/>
              <a:t> How the bar breaks is often an indicator of the quality of a bar. A well-made, high cacao content bar should produce a loud, clean snap when broken in two.</a:t>
            </a:r>
          </a:p>
          <a:p>
            <a:endParaRPr lang="en-US" dirty="0" smtClean="0"/>
          </a:p>
          <a:p>
            <a:r>
              <a:rPr lang="en-US" b="1" dirty="0" smtClean="0"/>
              <a:t>Flavor</a:t>
            </a:r>
            <a:r>
              <a:rPr lang="en-US" dirty="0" smtClean="0"/>
              <a:t>: Now it's time to eat! Take a bite of the chocolate, chew it several times and move the pieces around your tongue and mouth. Let the pieces sit and slowly melt on your tongue. What flavors appear? Can you taste any of the four basic tastes (sweet, sour, salt and bitter)? Do you taste any aromatics - the flavors beyond the four basic tastes - such as fruits or nuts? Is it earthy, or do you get a roast flavor? A good chocolate will have different flavors that appear throughout the bite. It is important that the flavors are both pleasing and well balanced so that one flavor doesn't overpower the others.</a:t>
            </a:r>
          </a:p>
          <a:p>
            <a:endParaRPr lang="en-US" dirty="0" smtClean="0"/>
          </a:p>
          <a:p>
            <a:r>
              <a:rPr lang="en-US" b="1" dirty="0" smtClean="0"/>
              <a:t>Aftertaste: </a:t>
            </a:r>
            <a:r>
              <a:rPr lang="en-US" dirty="0" smtClean="0"/>
              <a:t>What flavors are left on your tongue a minute after you finish your bite? A good quality chocolate will leave a delicious taste on your tongue and make you want to come back for more.</a:t>
            </a:r>
          </a:p>
          <a:p>
            <a:endParaRPr lang="en-US" dirty="0" smtClean="0"/>
          </a:p>
          <a:p>
            <a:r>
              <a:rPr lang="en-US" dirty="0" smtClean="0"/>
              <a:t>Here</a:t>
            </a:r>
            <a:r>
              <a:rPr lang="en-US" baseline="0" dirty="0" smtClean="0"/>
              <a:t> you can do an interactive activity</a:t>
            </a:r>
            <a:r>
              <a:rPr lang="en-US" dirty="0" smtClean="0"/>
              <a:t>–ask participants to share</a:t>
            </a:r>
            <a:r>
              <a:rPr lang="en-US" baseline="0" dirty="0" smtClean="0"/>
              <a:t> the flavors, aromas and tastes they experienced. Tasting is subjective and can be a lot of fun since there are no wrong answers.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21</a:t>
            </a:fld>
            <a:endParaRPr lang="en-US"/>
          </a:p>
        </p:txBody>
      </p:sp>
    </p:spTree>
    <p:extLst>
      <p:ext uri="{BB962C8B-B14F-4D97-AF65-F5344CB8AC3E}">
        <p14:creationId xmlns:p14="http://schemas.microsoft.com/office/powerpoint/2010/main" val="59849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a:t>
            </a:r>
            <a:r>
              <a:rPr lang="en-US" baseline="0" dirty="0" smtClean="0"/>
              <a:t> Cocoa Foundation, April 2014</a:t>
            </a:r>
          </a:p>
          <a:p>
            <a:pPr marL="174955" indent="-174955">
              <a:buFont typeface="Arial" panose="020B0604020202020204" pitchFamily="34" charset="0"/>
              <a:buChar char="•"/>
            </a:pPr>
            <a:r>
              <a:rPr lang="en-US" dirty="0" smtClean="0"/>
              <a:t>The largest producing country by volume is Côte d’Ivoire, which produces 33% of global supply.</a:t>
            </a:r>
          </a:p>
          <a:p>
            <a:pPr marL="174955" marR="0" indent="-17495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Equal Exchange purchases cacao from the Dominican Republic, Peru, Ecuador &amp; Panama (in the 15% group of global production). These countries were chosen to give market access to farmers who would not have it otherwise and because they are democratically organized into cooperatives, use organic farming techniques and grow high quality cacao. </a:t>
            </a:r>
          </a:p>
          <a:p>
            <a:pPr marL="174955" indent="-17495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3</a:t>
            </a:fld>
            <a:endParaRPr lang="en-US"/>
          </a:p>
        </p:txBody>
      </p:sp>
    </p:spTree>
    <p:extLst>
      <p:ext uri="{BB962C8B-B14F-4D97-AF65-F5344CB8AC3E}">
        <p14:creationId xmlns:p14="http://schemas.microsoft.com/office/powerpoint/2010/main" val="1615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smtClean="0"/>
              <a:t>Source - (World Cocoa Foundation, April 2014), Cocoa Barometer 2012 (latest report)</a:t>
            </a:r>
          </a:p>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133" indent="-291590" eaLnBrk="0" hangingPunct="0">
              <a:spcBef>
                <a:spcPct val="30000"/>
              </a:spcBef>
              <a:defRPr sz="1200">
                <a:solidFill>
                  <a:schemeClr val="tx1"/>
                </a:solidFill>
                <a:latin typeface="Calibri" pitchFamily="34" charset="0"/>
              </a:defRPr>
            </a:lvl2pPr>
            <a:lvl3pPr marL="1166359" indent="-233271" eaLnBrk="0" hangingPunct="0">
              <a:spcBef>
                <a:spcPct val="30000"/>
              </a:spcBef>
              <a:defRPr sz="1200">
                <a:solidFill>
                  <a:schemeClr val="tx1"/>
                </a:solidFill>
                <a:latin typeface="Calibri" pitchFamily="34" charset="0"/>
              </a:defRPr>
            </a:lvl3pPr>
            <a:lvl4pPr marL="1632903" indent="-233271" eaLnBrk="0" hangingPunct="0">
              <a:spcBef>
                <a:spcPct val="30000"/>
              </a:spcBef>
              <a:defRPr sz="1200">
                <a:solidFill>
                  <a:schemeClr val="tx1"/>
                </a:solidFill>
                <a:latin typeface="Calibri" pitchFamily="34" charset="0"/>
              </a:defRPr>
            </a:lvl4pPr>
            <a:lvl5pPr marL="2099446" indent="-233271" eaLnBrk="0" hangingPunct="0">
              <a:spcBef>
                <a:spcPct val="30000"/>
              </a:spcBef>
              <a:defRPr sz="1200">
                <a:solidFill>
                  <a:schemeClr val="tx1"/>
                </a:solidFill>
                <a:latin typeface="Calibri" pitchFamily="34" charset="0"/>
              </a:defRPr>
            </a:lvl5pPr>
            <a:lvl6pPr marL="2565989" indent="-233271" eaLnBrk="0" fontAlgn="base" hangingPunct="0">
              <a:spcBef>
                <a:spcPct val="30000"/>
              </a:spcBef>
              <a:spcAft>
                <a:spcPct val="0"/>
              </a:spcAft>
              <a:defRPr sz="1200">
                <a:solidFill>
                  <a:schemeClr val="tx1"/>
                </a:solidFill>
                <a:latin typeface="Calibri" pitchFamily="34" charset="0"/>
              </a:defRPr>
            </a:lvl6pPr>
            <a:lvl7pPr marL="3032533" indent="-233271" eaLnBrk="0" fontAlgn="base" hangingPunct="0">
              <a:spcBef>
                <a:spcPct val="30000"/>
              </a:spcBef>
              <a:spcAft>
                <a:spcPct val="0"/>
              </a:spcAft>
              <a:defRPr sz="1200">
                <a:solidFill>
                  <a:schemeClr val="tx1"/>
                </a:solidFill>
                <a:latin typeface="Calibri" pitchFamily="34" charset="0"/>
              </a:defRPr>
            </a:lvl7pPr>
            <a:lvl8pPr marL="3499076" indent="-233271" eaLnBrk="0" fontAlgn="base" hangingPunct="0">
              <a:spcBef>
                <a:spcPct val="30000"/>
              </a:spcBef>
              <a:spcAft>
                <a:spcPct val="0"/>
              </a:spcAft>
              <a:defRPr sz="1200">
                <a:solidFill>
                  <a:schemeClr val="tx1"/>
                </a:solidFill>
                <a:latin typeface="Calibri" pitchFamily="34" charset="0"/>
              </a:defRPr>
            </a:lvl8pPr>
            <a:lvl9pPr marL="3965620" indent="-2332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D422B3-57DC-4886-A33F-A0B98E5D15B9}" type="slidenum">
              <a:rPr lang="en-US" altLang="en-US" smtClean="0">
                <a:latin typeface="Arial" pitchFamily="34" charset="0"/>
              </a:rPr>
              <a:pPr eaLnBrk="1" hangingPunct="1">
                <a:spcBef>
                  <a:spcPct val="0"/>
                </a:spcBef>
              </a:pPr>
              <a:t>4</a:t>
            </a:fld>
            <a:endParaRPr lang="en-US" altLang="en-US" smtClean="0">
              <a:latin typeface="Arial" pitchFamily="34" charset="0"/>
            </a:endParaRPr>
          </a:p>
        </p:txBody>
      </p:sp>
    </p:spTree>
    <p:extLst>
      <p:ext uri="{BB962C8B-B14F-4D97-AF65-F5344CB8AC3E}">
        <p14:creationId xmlns:p14="http://schemas.microsoft.com/office/powerpoint/2010/main" val="27415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dirty="0"/>
              <a:t>Cacao trees thrive in a tropical climate: 70-89</a:t>
            </a:r>
            <a:r>
              <a:rPr lang="en-US" altLang="en-US" dirty="0">
                <a:latin typeface="Courier New" pitchFamily="49" charset="0"/>
                <a:cs typeface="Courier New" pitchFamily="49" charset="0"/>
              </a:rPr>
              <a:t>°</a:t>
            </a:r>
            <a:r>
              <a:rPr lang="en-US" altLang="en-US" dirty="0"/>
              <a:t>F, humidity of 65-70% or higher, and need a lot of consistent rain and shade.</a:t>
            </a:r>
          </a:p>
          <a:p>
            <a:pPr eaLnBrk="1" hangingPunct="1">
              <a:spcBef>
                <a:spcPct val="0"/>
              </a:spcBef>
              <a:buFontTx/>
              <a:buNone/>
            </a:pPr>
            <a:endParaRPr lang="en-US" altLang="en-US" dirty="0"/>
          </a:p>
          <a:p>
            <a:pPr eaLnBrk="1" hangingPunct="1">
              <a:spcBef>
                <a:spcPct val="0"/>
              </a:spcBef>
              <a:buFontTx/>
              <a:buNone/>
            </a:pPr>
            <a:r>
              <a:rPr lang="en-US" altLang="en-US" dirty="0"/>
              <a:t>Trees begin producing at 5 -6 years</a:t>
            </a:r>
            <a:r>
              <a:rPr lang="en-US" altLang="en-US"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“With proper care, most cocoa trees begin to yield pods at peak production levels by the fifth year, which can continue for another 10 years.” World Cocoa Foundation</a:t>
            </a:r>
          </a:p>
          <a:p>
            <a:pPr eaLnBrk="1" hangingPunct="1">
              <a:spcBef>
                <a:spcPct val="0"/>
              </a:spcBef>
              <a:buFontTx/>
              <a:buNone/>
            </a:pPr>
            <a:endParaRPr lang="en-US" altLang="en-US" dirty="0"/>
          </a:p>
          <a:p>
            <a:pPr eaLnBrk="1" hangingPunct="1">
              <a:spcBef>
                <a:spcPct val="0"/>
              </a:spcBef>
              <a:buFontTx/>
              <a:buNone/>
            </a:pPr>
            <a:endParaRPr lang="en-US" altLang="en-US" dirty="0"/>
          </a:p>
          <a:p>
            <a:r>
              <a:rPr lang="en-US" dirty="0" smtClean="0"/>
              <a:t>Photo </a:t>
            </a:r>
            <a:r>
              <a:rPr lang="en-US" dirty="0" err="1" smtClean="0"/>
              <a:t>Conacado</a:t>
            </a:r>
            <a:r>
              <a:rPr lang="en-US" baseline="0" dirty="0" smtClean="0"/>
              <a:t> D.R., 2013</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5</a:t>
            </a:fld>
            <a:endParaRPr lang="en-US"/>
          </a:p>
        </p:txBody>
      </p:sp>
    </p:spTree>
    <p:extLst>
      <p:ext uri="{BB962C8B-B14F-4D97-AF65-F5344CB8AC3E}">
        <p14:creationId xmlns:p14="http://schemas.microsoft.com/office/powerpoint/2010/main" val="329055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072"/>
            <a:r>
              <a:rPr lang="en-US" altLang="en-US" dirty="0"/>
              <a:t>Of the hundreds of tiny white flowers that sprout from the tree, only a small percentage will become cacao pods.</a:t>
            </a:r>
          </a:p>
          <a:p>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6</a:t>
            </a:fld>
            <a:endParaRPr lang="en-US"/>
          </a:p>
        </p:txBody>
      </p:sp>
    </p:spTree>
    <p:extLst>
      <p:ext uri="{BB962C8B-B14F-4D97-AF65-F5344CB8AC3E}">
        <p14:creationId xmlns:p14="http://schemas.microsoft.com/office/powerpoint/2010/main" val="1163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close</a:t>
            </a:r>
            <a:r>
              <a:rPr lang="en-US" baseline="0" dirty="0" smtClean="0"/>
              <a:t> up photo of the flowers and a newly forming cacao pod. </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7</a:t>
            </a:fld>
            <a:endParaRPr lang="en-US"/>
          </a:p>
        </p:txBody>
      </p:sp>
    </p:spTree>
    <p:extLst>
      <p:ext uri="{BB962C8B-B14F-4D97-AF65-F5344CB8AC3E}">
        <p14:creationId xmlns:p14="http://schemas.microsoft.com/office/powerpoint/2010/main" val="106662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072"/>
            <a:r>
              <a:rPr lang="en-US" altLang="en-US" dirty="0"/>
              <a:t>Cacao pods, the fruit of the tree, grow from the trunks and branches of the tree.</a:t>
            </a:r>
          </a:p>
          <a:p>
            <a:r>
              <a:rPr lang="en-US" dirty="0" smtClean="0"/>
              <a:t>Photos</a:t>
            </a:r>
            <a:r>
              <a:rPr lang="en-US" baseline="0" dirty="0" smtClean="0"/>
              <a:t> from Ecuador</a:t>
            </a:r>
            <a:endParaRPr lang="en-US" dirty="0"/>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8</a:t>
            </a:fld>
            <a:endParaRPr lang="en-US"/>
          </a:p>
        </p:txBody>
      </p:sp>
    </p:spTree>
    <p:extLst>
      <p:ext uri="{BB962C8B-B14F-4D97-AF65-F5344CB8AC3E}">
        <p14:creationId xmlns:p14="http://schemas.microsoft.com/office/powerpoint/2010/main" val="119723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around dried cacao </a:t>
            </a:r>
            <a:r>
              <a:rPr lang="en-US" baseline="0" dirty="0" smtClean="0"/>
              <a:t>pod if you have one. Shake it to hear the beans rattle around inside. </a:t>
            </a:r>
          </a:p>
          <a:p>
            <a:r>
              <a:rPr lang="en-US" baseline="0" dirty="0" smtClean="0"/>
              <a:t>You can purchase one from Equal Exchange http://shop.equalexchange.coop/dried-cacoa-pod.html</a:t>
            </a:r>
          </a:p>
        </p:txBody>
      </p:sp>
      <p:sp>
        <p:nvSpPr>
          <p:cNvPr id="4" name="Slide Number Placeholder 3"/>
          <p:cNvSpPr>
            <a:spLocks noGrp="1"/>
          </p:cNvSpPr>
          <p:nvPr>
            <p:ph type="sldNum" sz="quarter" idx="10"/>
          </p:nvPr>
        </p:nvSpPr>
        <p:spPr/>
        <p:txBody>
          <a:bodyPr/>
          <a:lstStyle/>
          <a:p>
            <a:pPr>
              <a:defRPr/>
            </a:pPr>
            <a:fld id="{534F3F22-F8EB-4CFE-9EC4-ABC929B5820D}" type="slidenum">
              <a:rPr lang="en-US" smtClean="0"/>
              <a:pPr>
                <a:defRPr/>
              </a:pPr>
              <a:t>9</a:t>
            </a:fld>
            <a:endParaRPr lang="en-US"/>
          </a:p>
        </p:txBody>
      </p:sp>
    </p:spTree>
    <p:extLst>
      <p:ext uri="{BB962C8B-B14F-4D97-AF65-F5344CB8AC3E}">
        <p14:creationId xmlns:p14="http://schemas.microsoft.com/office/powerpoint/2010/main" val="325641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7748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958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87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589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975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81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88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2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38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83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758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pic>
        <p:nvPicPr>
          <p:cNvPr id="1026" name="Picture 7" descr="Picture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rgbClr val="5B1400"/>
          </a:solidFill>
          <a:latin typeface="+mj-lt"/>
          <a:ea typeface="+mj-ea"/>
          <a:cs typeface="+mj-cs"/>
        </a:defRPr>
      </a:lvl1pPr>
      <a:lvl2pPr algn="ctr" rtl="0" eaLnBrk="0" fontAlgn="base" hangingPunct="0">
        <a:spcBef>
          <a:spcPct val="0"/>
        </a:spcBef>
        <a:spcAft>
          <a:spcPct val="0"/>
        </a:spcAft>
        <a:defRPr sz="4400">
          <a:solidFill>
            <a:srgbClr val="5B1400"/>
          </a:solidFill>
          <a:latin typeface="Arial" charset="0"/>
          <a:cs typeface="Arial" charset="0"/>
        </a:defRPr>
      </a:lvl2pPr>
      <a:lvl3pPr algn="ctr" rtl="0" eaLnBrk="0" fontAlgn="base" hangingPunct="0">
        <a:spcBef>
          <a:spcPct val="0"/>
        </a:spcBef>
        <a:spcAft>
          <a:spcPct val="0"/>
        </a:spcAft>
        <a:defRPr sz="4400">
          <a:solidFill>
            <a:srgbClr val="5B1400"/>
          </a:solidFill>
          <a:latin typeface="Arial" charset="0"/>
          <a:cs typeface="Arial" charset="0"/>
        </a:defRPr>
      </a:lvl3pPr>
      <a:lvl4pPr algn="ctr" rtl="0" eaLnBrk="0" fontAlgn="base" hangingPunct="0">
        <a:spcBef>
          <a:spcPct val="0"/>
        </a:spcBef>
        <a:spcAft>
          <a:spcPct val="0"/>
        </a:spcAft>
        <a:defRPr sz="4400">
          <a:solidFill>
            <a:srgbClr val="5B1400"/>
          </a:solidFill>
          <a:latin typeface="Arial" charset="0"/>
          <a:cs typeface="Arial" charset="0"/>
        </a:defRPr>
      </a:lvl4pPr>
      <a:lvl5pPr algn="ctr" rtl="0" eaLnBrk="0" fontAlgn="base" hangingPunct="0">
        <a:spcBef>
          <a:spcPct val="0"/>
        </a:spcBef>
        <a:spcAft>
          <a:spcPct val="0"/>
        </a:spcAft>
        <a:defRPr sz="4400">
          <a:solidFill>
            <a:srgbClr val="5B1400"/>
          </a:solidFill>
          <a:latin typeface="Arial" charset="0"/>
          <a:cs typeface="Arial" charset="0"/>
        </a:defRPr>
      </a:lvl5pPr>
      <a:lvl6pPr marL="457200" algn="ctr" rtl="0" fontAlgn="base">
        <a:spcBef>
          <a:spcPct val="0"/>
        </a:spcBef>
        <a:spcAft>
          <a:spcPct val="0"/>
        </a:spcAft>
        <a:defRPr sz="4400">
          <a:solidFill>
            <a:srgbClr val="5B1400"/>
          </a:solidFill>
          <a:latin typeface="Arial" charset="0"/>
          <a:cs typeface="Arial" charset="0"/>
        </a:defRPr>
      </a:lvl6pPr>
      <a:lvl7pPr marL="914400" algn="ctr" rtl="0" fontAlgn="base">
        <a:spcBef>
          <a:spcPct val="0"/>
        </a:spcBef>
        <a:spcAft>
          <a:spcPct val="0"/>
        </a:spcAft>
        <a:defRPr sz="4400">
          <a:solidFill>
            <a:srgbClr val="5B1400"/>
          </a:solidFill>
          <a:latin typeface="Arial" charset="0"/>
          <a:cs typeface="Arial" charset="0"/>
        </a:defRPr>
      </a:lvl7pPr>
      <a:lvl8pPr marL="1371600" algn="ctr" rtl="0" fontAlgn="base">
        <a:spcBef>
          <a:spcPct val="0"/>
        </a:spcBef>
        <a:spcAft>
          <a:spcPct val="0"/>
        </a:spcAft>
        <a:defRPr sz="4400">
          <a:solidFill>
            <a:srgbClr val="5B1400"/>
          </a:solidFill>
          <a:latin typeface="Arial" charset="0"/>
          <a:cs typeface="Arial" charset="0"/>
        </a:defRPr>
      </a:lvl8pPr>
      <a:lvl9pPr marL="1828800" algn="ctr" rtl="0" fontAlgn="base">
        <a:spcBef>
          <a:spcPct val="0"/>
        </a:spcBef>
        <a:spcAft>
          <a:spcPct val="0"/>
        </a:spcAft>
        <a:defRPr sz="4400">
          <a:solidFill>
            <a:srgbClr val="5B14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B1400"/>
          </a:solidFill>
          <a:latin typeface="+mn-lt"/>
          <a:ea typeface="+mn-ea"/>
          <a:cs typeface="+mn-cs"/>
        </a:defRPr>
      </a:lvl1pPr>
      <a:lvl2pPr marL="742950" indent="-285750" algn="l" rtl="0" eaLnBrk="0" fontAlgn="base" hangingPunct="0">
        <a:spcBef>
          <a:spcPct val="20000"/>
        </a:spcBef>
        <a:spcAft>
          <a:spcPct val="0"/>
        </a:spcAft>
        <a:buChar char="–"/>
        <a:defRPr sz="2800">
          <a:solidFill>
            <a:srgbClr val="5B1400"/>
          </a:solidFill>
          <a:latin typeface="+mn-lt"/>
          <a:cs typeface="+mn-cs"/>
        </a:defRPr>
      </a:lvl2pPr>
      <a:lvl3pPr marL="1143000" indent="-228600" algn="l" rtl="0" eaLnBrk="0" fontAlgn="base" hangingPunct="0">
        <a:spcBef>
          <a:spcPct val="20000"/>
        </a:spcBef>
        <a:spcAft>
          <a:spcPct val="0"/>
        </a:spcAft>
        <a:buChar char="•"/>
        <a:defRPr sz="2400">
          <a:solidFill>
            <a:srgbClr val="5B1400"/>
          </a:solidFill>
          <a:latin typeface="+mn-lt"/>
          <a:cs typeface="+mn-cs"/>
        </a:defRPr>
      </a:lvl3pPr>
      <a:lvl4pPr marL="1600200" indent="-228600" algn="l" rtl="0" eaLnBrk="0" fontAlgn="base" hangingPunct="0">
        <a:spcBef>
          <a:spcPct val="20000"/>
        </a:spcBef>
        <a:spcAft>
          <a:spcPct val="0"/>
        </a:spcAft>
        <a:buChar char="–"/>
        <a:defRPr sz="2000">
          <a:solidFill>
            <a:srgbClr val="5B1400"/>
          </a:solidFill>
          <a:latin typeface="+mn-lt"/>
          <a:cs typeface="+mn-cs"/>
        </a:defRPr>
      </a:lvl4pPr>
      <a:lvl5pPr marL="2057400" indent="-228600" algn="l" rtl="0" eaLnBrk="0" fontAlgn="base" hangingPunct="0">
        <a:spcBef>
          <a:spcPct val="20000"/>
        </a:spcBef>
        <a:spcAft>
          <a:spcPct val="0"/>
        </a:spcAft>
        <a:buChar char="»"/>
        <a:defRPr sz="2000">
          <a:solidFill>
            <a:srgbClr val="5B1400"/>
          </a:solidFill>
          <a:latin typeface="+mn-lt"/>
          <a:cs typeface="+mn-cs"/>
        </a:defRPr>
      </a:lvl5pPr>
      <a:lvl6pPr marL="2514600" indent="-228600" algn="l" rtl="0" fontAlgn="base">
        <a:spcBef>
          <a:spcPct val="20000"/>
        </a:spcBef>
        <a:spcAft>
          <a:spcPct val="0"/>
        </a:spcAft>
        <a:buChar char="»"/>
        <a:defRPr sz="2000">
          <a:solidFill>
            <a:srgbClr val="5B1400"/>
          </a:solidFill>
          <a:latin typeface="+mn-lt"/>
          <a:cs typeface="+mn-cs"/>
        </a:defRPr>
      </a:lvl6pPr>
      <a:lvl7pPr marL="2971800" indent="-228600" algn="l" rtl="0" fontAlgn="base">
        <a:spcBef>
          <a:spcPct val="20000"/>
        </a:spcBef>
        <a:spcAft>
          <a:spcPct val="0"/>
        </a:spcAft>
        <a:buChar char="»"/>
        <a:defRPr sz="2000">
          <a:solidFill>
            <a:srgbClr val="5B1400"/>
          </a:solidFill>
          <a:latin typeface="+mn-lt"/>
          <a:cs typeface="+mn-cs"/>
        </a:defRPr>
      </a:lvl7pPr>
      <a:lvl8pPr marL="3429000" indent="-228600" algn="l" rtl="0" fontAlgn="base">
        <a:spcBef>
          <a:spcPct val="20000"/>
        </a:spcBef>
        <a:spcAft>
          <a:spcPct val="0"/>
        </a:spcAft>
        <a:buChar char="»"/>
        <a:defRPr sz="2000">
          <a:solidFill>
            <a:srgbClr val="5B1400"/>
          </a:solidFill>
          <a:latin typeface="+mn-lt"/>
          <a:cs typeface="+mn-cs"/>
        </a:defRPr>
      </a:lvl8pPr>
      <a:lvl9pPr marL="3886200" indent="-228600" algn="l" rtl="0" fontAlgn="base">
        <a:spcBef>
          <a:spcPct val="20000"/>
        </a:spcBef>
        <a:spcAft>
          <a:spcPct val="0"/>
        </a:spcAft>
        <a:buChar char="»"/>
        <a:defRPr sz="2000">
          <a:solidFill>
            <a:srgbClr val="5B14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eekingOut_PPT_template_p1_v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qual Exchange Chocolates"/>
          <p:cNvPicPr>
            <a:picLocks noChangeAspect="1" noChangeArrowheads="1"/>
          </p:cNvPicPr>
          <p:nvPr/>
        </p:nvPicPr>
        <p:blipFill>
          <a:blip r:embed="rId4" cstate="print"/>
          <a:srcRect/>
          <a:stretch>
            <a:fillRect/>
          </a:stretch>
        </p:blipFill>
        <p:spPr bwMode="auto">
          <a:xfrm>
            <a:off x="-7088" y="0"/>
            <a:ext cx="9144000" cy="2286000"/>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061" y="3640661"/>
            <a:ext cx="4419600" cy="2868181"/>
          </a:xfrm>
          <a:prstGeom prst="rect">
            <a:avLst/>
          </a:prstGeom>
        </p:spPr>
      </p:pic>
      <p:sp>
        <p:nvSpPr>
          <p:cNvPr id="2" name="Rectangle 1"/>
          <p:cNvSpPr/>
          <p:nvPr/>
        </p:nvSpPr>
        <p:spPr>
          <a:xfrm>
            <a:off x="0" y="2286001"/>
            <a:ext cx="9136912" cy="1077218"/>
          </a:xfrm>
          <a:prstGeom prst="rect">
            <a:avLst/>
          </a:prstGeom>
        </p:spPr>
        <p:txBody>
          <a:bodyPr wrap="square">
            <a:spAutoFit/>
          </a:bodyPr>
          <a:lstStyle/>
          <a:p>
            <a:pPr algn="ctr" eaLnBrk="1" hangingPunct="1"/>
            <a:r>
              <a:rPr lang="en-US" altLang="en-US" sz="3200" b="1" kern="0" dirty="0" smtClean="0">
                <a:solidFill>
                  <a:srgbClr val="5B1400"/>
                </a:solidFill>
                <a:latin typeface="+mj-lt"/>
              </a:rPr>
              <a:t>Fair </a:t>
            </a:r>
            <a:r>
              <a:rPr lang="en-US" altLang="en-US" sz="3200" b="1" kern="0" dirty="0">
                <a:solidFill>
                  <a:srgbClr val="5B1400"/>
                </a:solidFill>
                <a:latin typeface="+mj-lt"/>
              </a:rPr>
              <a:t>Trade Chocolate </a:t>
            </a:r>
          </a:p>
          <a:p>
            <a:pPr algn="ctr" eaLnBrk="1" hangingPunct="1"/>
            <a:r>
              <a:rPr lang="en-US" altLang="en-US" sz="3200" b="1" kern="0" dirty="0">
                <a:solidFill>
                  <a:srgbClr val="5B1400"/>
                </a:solidFill>
                <a:latin typeface="+mj-lt"/>
              </a:rPr>
              <a:t>Orientation &amp; Tasting</a:t>
            </a:r>
          </a:p>
        </p:txBody>
      </p:sp>
    </p:spTree>
    <p:extLst>
      <p:ext uri="{BB962C8B-B14F-4D97-AF65-F5344CB8AC3E}">
        <p14:creationId xmlns:p14="http://schemas.microsoft.com/office/powerpoint/2010/main" val="2569765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339" name="Picture 4" descr="Harveste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229539" y="0"/>
            <a:ext cx="3914461" cy="5867400"/>
          </a:xfrm>
          <a:noFill/>
        </p:spPr>
      </p:pic>
      <p:sp>
        <p:nvSpPr>
          <p:cNvPr id="14341" name="TextBox 6"/>
          <p:cNvSpPr txBox="1">
            <a:spLocks noChangeArrowheads="1"/>
          </p:cNvSpPr>
          <p:nvPr/>
        </p:nvSpPr>
        <p:spPr bwMode="auto">
          <a:xfrm>
            <a:off x="1288407" y="4267200"/>
            <a:ext cx="3886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2800" dirty="0"/>
              <a:t>Once ripe, pods are cut down and sorted on the farm.</a:t>
            </a:r>
          </a:p>
          <a:p>
            <a:pPr eaLnBrk="1" hangingPunct="1">
              <a:spcBef>
                <a:spcPct val="0"/>
              </a:spcBef>
              <a:buFontTx/>
              <a:buNone/>
            </a:pPr>
            <a:r>
              <a:rPr lang="en-US" altLang="en-US" sz="1800" dirty="0" smtClean="0"/>
              <a:t>.</a:t>
            </a:r>
            <a:endParaRPr lang="en-US" altLang="en-US" sz="1800" dirty="0"/>
          </a:p>
        </p:txBody>
      </p:sp>
      <p:pic>
        <p:nvPicPr>
          <p:cNvPr id="3074" name="Picture 2" descr="C:\Users\hkolly\Downloads\cacao-farmers_2005_Olaf-Hammelburg-5935_720x527_72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7" y="0"/>
            <a:ext cx="5205314"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363" name="Content Placeholder 3" descr="6a -delivery.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371600" y="2781299"/>
            <a:ext cx="2228850" cy="2971800"/>
          </a:xfrm>
        </p:spPr>
      </p:pic>
      <p:pic>
        <p:nvPicPr>
          <p:cNvPr id="15364" name="Picture 4" descr="6b- deliver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50" y="2841"/>
            <a:ext cx="2041099" cy="27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6c - deliver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86624" y="35256"/>
            <a:ext cx="5642591" cy="423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3835021" y="4648200"/>
            <a:ext cx="5257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2400" dirty="0"/>
              <a:t>Beans are either processed at the farm </a:t>
            </a:r>
            <a:r>
              <a:rPr lang="en-US" altLang="en-US" sz="2400" dirty="0" smtClean="0"/>
              <a:t>or </a:t>
            </a:r>
            <a:r>
              <a:rPr lang="en-US" altLang="en-US" sz="2400" dirty="0"/>
              <a:t>at a central processing </a:t>
            </a:r>
            <a:r>
              <a:rPr lang="en-US" altLang="en-US" sz="2400" dirty="0" smtClean="0"/>
              <a:t>facility, like </a:t>
            </a:r>
            <a:r>
              <a:rPr lang="en-US" altLang="en-US" sz="2400" dirty="0"/>
              <a:t>at CONACADO in the Dominican </a:t>
            </a:r>
            <a:r>
              <a:rPr lang="en-US" altLang="en-US" sz="2400" dirty="0" smtClean="0"/>
              <a:t>Republic.</a:t>
            </a:r>
            <a:endParaRPr lang="en-US"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8" y="0"/>
            <a:ext cx="9117842" cy="6858000"/>
          </a:xfrm>
          <a:prstGeom prst="rect">
            <a:avLst/>
          </a:prstGeom>
        </p:spPr>
      </p:pic>
      <p:pic>
        <p:nvPicPr>
          <p:cNvPr id="16388" name="Picture 5" descr="_MG_106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14400"/>
            <a:ext cx="28940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_MG_107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9613" y="3372884"/>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7"/>
          <p:cNvSpPr txBox="1">
            <a:spLocks noChangeArrowheads="1"/>
          </p:cNvSpPr>
          <p:nvPr/>
        </p:nvSpPr>
        <p:spPr bwMode="auto">
          <a:xfrm>
            <a:off x="5715000" y="3505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1800" dirty="0">
                <a:solidFill>
                  <a:schemeClr val="tx1"/>
                </a:solidFill>
              </a:rPr>
              <a:t>After:</a:t>
            </a:r>
          </a:p>
        </p:txBody>
      </p:sp>
      <p:sp>
        <p:nvSpPr>
          <p:cNvPr id="16391" name="TextBox 8"/>
          <p:cNvSpPr txBox="1">
            <a:spLocks noChangeArrowheads="1"/>
          </p:cNvSpPr>
          <p:nvPr/>
        </p:nvSpPr>
        <p:spPr bwMode="auto">
          <a:xfrm>
            <a:off x="5638800" y="12192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1800" dirty="0">
                <a:solidFill>
                  <a:schemeClr val="tx1"/>
                </a:solidFill>
              </a:rPr>
              <a:t>Before:</a:t>
            </a:r>
          </a:p>
        </p:txBody>
      </p:sp>
      <p:sp>
        <p:nvSpPr>
          <p:cNvPr id="16392" name="TextBox 9"/>
          <p:cNvSpPr txBox="1">
            <a:spLocks noChangeArrowheads="1"/>
          </p:cNvSpPr>
          <p:nvPr/>
        </p:nvSpPr>
        <p:spPr bwMode="auto">
          <a:xfrm>
            <a:off x="1371600" y="4361259"/>
            <a:ext cx="4114800" cy="132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sz="2800" dirty="0"/>
              <a:t>The fermentation process transforms the flavor to what we associate with cocoa </a:t>
            </a:r>
            <a:r>
              <a:rPr lang="en-US" sz="2800" dirty="0" smtClean="0"/>
              <a:t>    	   and </a:t>
            </a:r>
            <a:r>
              <a:rPr lang="en-US" sz="2800" dirty="0"/>
              <a:t>chocolate. </a:t>
            </a:r>
            <a:endParaRPr lang="en-US" altLang="en-US" sz="2800" dirty="0"/>
          </a:p>
        </p:txBody>
      </p:sp>
      <p:pic>
        <p:nvPicPr>
          <p:cNvPr id="4098" name="Picture 2" descr="C:\Users\hkolly\Downloads\Conacado_Delegation_Fermentation_Center_DR_1113_CL017_720x481_72_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7" y="718740"/>
            <a:ext cx="5452419" cy="3642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410" name="Title 1"/>
          <p:cNvSpPr>
            <a:spLocks noGrp="1"/>
          </p:cNvSpPr>
          <p:nvPr>
            <p:ph type="title"/>
          </p:nvPr>
        </p:nvSpPr>
        <p:spPr>
          <a:xfrm>
            <a:off x="533400" y="121693"/>
            <a:ext cx="8229600" cy="1143000"/>
          </a:xfrm>
        </p:spPr>
        <p:txBody>
          <a:bodyPr/>
          <a:lstStyle/>
          <a:p>
            <a:r>
              <a:rPr lang="en-US" altLang="en-US" dirty="0" smtClean="0"/>
              <a:t>Cacao Production - Drying</a:t>
            </a:r>
          </a:p>
        </p:txBody>
      </p:sp>
      <p:pic>
        <p:nvPicPr>
          <p:cNvPr id="17411" name="Content Placeholder 3" descr="8b - drying.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029200" y="1219200"/>
            <a:ext cx="3371850" cy="4495800"/>
          </a:xfrm>
        </p:spPr>
      </p:pic>
      <p:pic>
        <p:nvPicPr>
          <p:cNvPr id="17412" name="Picture 4" descr="8a - dry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427513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p:cNvSpPr txBox="1">
            <a:spLocks noChangeArrowheads="1"/>
          </p:cNvSpPr>
          <p:nvPr/>
        </p:nvSpPr>
        <p:spPr bwMode="auto">
          <a:xfrm>
            <a:off x="1447800" y="4572000"/>
            <a:ext cx="335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2000" dirty="0"/>
              <a:t>Drying beds at CONACADO in the Dominican Republic, an investment made possible in part by Fair Trade </a:t>
            </a:r>
            <a:r>
              <a:rPr lang="en-US" altLang="en-US" sz="2000" dirty="0" smtClean="0"/>
              <a:t>	  	   premiums</a:t>
            </a:r>
            <a:r>
              <a:rPr lang="en-US" altLang="en-US" sz="2000"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26" y="0"/>
            <a:ext cx="8597674" cy="6878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5147930" y="154172"/>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a:spcBef>
                <a:spcPct val="0"/>
              </a:spcBef>
              <a:buFontTx/>
              <a:buNone/>
            </a:pPr>
            <a:endParaRPr lang="en-US" altLang="en-US" dirty="0">
              <a:solidFill>
                <a:srgbClr val="FFCC66"/>
              </a:solidFill>
              <a:latin typeface="Frutiger LT 95 UltraBlac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554" name="Title 1"/>
          <p:cNvSpPr>
            <a:spLocks noGrp="1"/>
          </p:cNvSpPr>
          <p:nvPr>
            <p:ph type="title"/>
          </p:nvPr>
        </p:nvSpPr>
        <p:spPr/>
        <p:txBody>
          <a:bodyPr/>
          <a:lstStyle/>
          <a:p>
            <a:r>
              <a:rPr lang="en-US" altLang="en-US" dirty="0" smtClean="0"/>
              <a:t>Equal Exchange vs other chocolate brands</a:t>
            </a:r>
          </a:p>
        </p:txBody>
      </p:sp>
      <p:sp>
        <p:nvSpPr>
          <p:cNvPr id="3" name="TextBox 2"/>
          <p:cNvSpPr txBox="1"/>
          <p:nvPr/>
        </p:nvSpPr>
        <p:spPr>
          <a:xfrm>
            <a:off x="5791200" y="1676400"/>
            <a:ext cx="2971800" cy="467820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smtClean="0">
                <a:solidFill>
                  <a:srgbClr val="5B1400"/>
                </a:solidFill>
              </a:rPr>
              <a:t>Always Small Farmer Grown</a:t>
            </a:r>
          </a:p>
          <a:p>
            <a:pPr marL="285750" indent="-285750">
              <a:spcAft>
                <a:spcPts val="1200"/>
              </a:spcAft>
              <a:buFont typeface="Arial" panose="020B0604020202020204" pitchFamily="34" charset="0"/>
              <a:buChar char="•"/>
            </a:pPr>
            <a:r>
              <a:rPr lang="en-US" sz="2000" dirty="0" smtClean="0">
                <a:solidFill>
                  <a:srgbClr val="5B1400"/>
                </a:solidFill>
              </a:rPr>
              <a:t>Fair Trade floor </a:t>
            </a:r>
            <a:r>
              <a:rPr lang="en-US" sz="2000" dirty="0">
                <a:solidFill>
                  <a:srgbClr val="5B1400"/>
                </a:solidFill>
              </a:rPr>
              <a:t>price to </a:t>
            </a:r>
            <a:r>
              <a:rPr lang="en-US" sz="2000" dirty="0" smtClean="0">
                <a:solidFill>
                  <a:srgbClr val="5B1400"/>
                </a:solidFill>
              </a:rPr>
              <a:t>farmers when the market is low</a:t>
            </a:r>
          </a:p>
          <a:p>
            <a:pPr marL="285750" indent="-285750">
              <a:spcAft>
                <a:spcPts val="1200"/>
              </a:spcAft>
              <a:buFont typeface="Arial" panose="020B0604020202020204" pitchFamily="34" charset="0"/>
              <a:buChar char="•"/>
            </a:pPr>
            <a:r>
              <a:rPr lang="en-US" sz="2000" dirty="0" smtClean="0">
                <a:solidFill>
                  <a:srgbClr val="5B1400"/>
                </a:solidFill>
              </a:rPr>
              <a:t>Premium to the co-ops that is paid above market prices </a:t>
            </a:r>
          </a:p>
          <a:p>
            <a:pPr marL="285750" indent="-285750">
              <a:spcAft>
                <a:spcPts val="1200"/>
              </a:spcAft>
              <a:buFont typeface="Arial" panose="020B0604020202020204" pitchFamily="34" charset="0"/>
              <a:buChar char="•"/>
            </a:pPr>
            <a:r>
              <a:rPr lang="en-US" sz="2000" dirty="0">
                <a:solidFill>
                  <a:srgbClr val="5B1400"/>
                </a:solidFill>
              </a:rPr>
              <a:t>Market </a:t>
            </a:r>
            <a:r>
              <a:rPr lang="en-US" sz="2000" dirty="0" smtClean="0">
                <a:solidFill>
                  <a:srgbClr val="5B1400"/>
                </a:solidFill>
              </a:rPr>
              <a:t>access and additional collaboration with farmer co-ops</a:t>
            </a:r>
            <a:endParaRPr lang="en-US" sz="2000" dirty="0">
              <a:solidFill>
                <a:srgbClr val="5B1400"/>
              </a:solidFill>
            </a:endParaRPr>
          </a:p>
          <a:p>
            <a:pPr>
              <a:spcAft>
                <a:spcPts val="1200"/>
              </a:spcAft>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6400"/>
            <a:ext cx="5791200" cy="41147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578" name="Text Box 2"/>
          <p:cNvSpPr txBox="1">
            <a:spLocks noChangeArrowheads="1"/>
          </p:cNvSpPr>
          <p:nvPr/>
        </p:nvSpPr>
        <p:spPr bwMode="auto">
          <a:xfrm>
            <a:off x="1066800" y="152400"/>
            <a:ext cx="7010400" cy="838200"/>
          </a:xfrm>
          <a:prstGeom prst="rect">
            <a:avLst/>
          </a:prstGeom>
          <a:noFill/>
          <a:ln w="9525">
            <a:noFill/>
            <a:miter lim="800000"/>
            <a:headEnd/>
            <a:tailEnd/>
          </a:ln>
        </p:spPr>
        <p:txBody>
          <a:bodyPr/>
          <a:lstStyle/>
          <a:p>
            <a:pPr algn="ctr" eaLnBrk="0" hangingPunct="0">
              <a:defRPr/>
            </a:pPr>
            <a:r>
              <a:rPr lang="en-US" sz="3600" dirty="0">
                <a:solidFill>
                  <a:srgbClr val="5B1400"/>
                </a:solidFill>
                <a:latin typeface="+mj-lt"/>
              </a:rPr>
              <a:t>Fair</a:t>
            </a:r>
            <a:r>
              <a:rPr lang="en-US" sz="3600" dirty="0">
                <a:solidFill>
                  <a:srgbClr val="5B1400"/>
                </a:solidFill>
                <a:latin typeface="Frutiger LT 95 UltraBlack"/>
              </a:rPr>
              <a:t> Trade Cocoa – </a:t>
            </a:r>
          </a:p>
          <a:p>
            <a:pPr algn="ctr" eaLnBrk="0" hangingPunct="0">
              <a:defRPr/>
            </a:pPr>
            <a:r>
              <a:rPr lang="en-US" sz="3600" dirty="0">
                <a:solidFill>
                  <a:srgbClr val="5B1400"/>
                </a:solidFill>
                <a:latin typeface="Frutiger LT 95 UltraBlack"/>
              </a:rPr>
              <a:t>Stable &amp; Better Price </a:t>
            </a:r>
          </a:p>
          <a:p>
            <a:pPr algn="ctr" eaLnBrk="0" hangingPunct="0">
              <a:defRPr/>
            </a:pPr>
            <a:endParaRPr lang="en-US" sz="3200" dirty="0">
              <a:solidFill>
                <a:srgbClr val="FFCC66"/>
              </a:solidFill>
              <a:latin typeface="Frutiger LT 95 UltraBlack"/>
            </a:endParaRPr>
          </a:p>
        </p:txBody>
      </p:sp>
      <p:sp>
        <p:nvSpPr>
          <p:cNvPr id="24579" name="Text Box 3"/>
          <p:cNvSpPr txBox="1">
            <a:spLocks noChangeArrowheads="1"/>
          </p:cNvSpPr>
          <p:nvPr/>
        </p:nvSpPr>
        <p:spPr bwMode="auto">
          <a:xfrm>
            <a:off x="914400" y="1593850"/>
            <a:ext cx="7315200" cy="2225675"/>
          </a:xfrm>
          <a:prstGeom prst="rect">
            <a:avLst/>
          </a:prstGeom>
          <a:noFill/>
          <a:ln w="9525">
            <a:noFill/>
            <a:miter lim="800000"/>
            <a:headEnd/>
            <a:tailEnd/>
          </a:ln>
        </p:spPr>
        <p:txBody>
          <a:bodyPr>
            <a:spAutoFit/>
          </a:bodyPr>
          <a:lstStyle/>
          <a:p>
            <a:pPr eaLnBrk="0" hangingPunct="0">
              <a:spcBef>
                <a:spcPct val="50000"/>
              </a:spcBef>
              <a:defRPr/>
            </a:pPr>
            <a:r>
              <a:rPr lang="en-US" sz="2000" b="1" dirty="0">
                <a:solidFill>
                  <a:srgbClr val="663300"/>
                </a:solidFill>
                <a:latin typeface="+mn-lt"/>
              </a:rPr>
              <a:t>Fair Trade Price:</a:t>
            </a:r>
          </a:p>
          <a:p>
            <a:pPr eaLnBrk="0" hangingPunct="0">
              <a:spcBef>
                <a:spcPct val="50000"/>
              </a:spcBef>
              <a:buFont typeface="Wingdings" pitchFamily="2" charset="2"/>
              <a:buNone/>
              <a:defRPr/>
            </a:pPr>
            <a:r>
              <a:rPr lang="en-US" sz="2000" dirty="0">
                <a:solidFill>
                  <a:srgbClr val="663300"/>
                </a:solidFill>
                <a:latin typeface="+mn-lt"/>
              </a:rPr>
              <a:t>	</a:t>
            </a:r>
            <a:r>
              <a:rPr lang="en-US" sz="2000" b="1" dirty="0">
                <a:solidFill>
                  <a:srgbClr val="663300"/>
                </a:solidFill>
                <a:latin typeface="+mn-lt"/>
              </a:rPr>
              <a:t>Floor Price 	        =  $2,000/metric ton </a:t>
            </a:r>
          </a:p>
          <a:p>
            <a:pPr eaLnBrk="0" hangingPunct="0">
              <a:spcBef>
                <a:spcPct val="50000"/>
              </a:spcBef>
              <a:buFont typeface="Wingdings" pitchFamily="2" charset="2"/>
              <a:buNone/>
              <a:defRPr/>
            </a:pPr>
            <a:r>
              <a:rPr lang="en-US" sz="2000" b="1" dirty="0">
                <a:solidFill>
                  <a:srgbClr val="663300"/>
                </a:solidFill>
                <a:latin typeface="+mn-lt"/>
              </a:rPr>
              <a:t>	FT Premium 	        =     $200/metric ton</a:t>
            </a:r>
          </a:p>
          <a:p>
            <a:pPr eaLnBrk="0" hangingPunct="0">
              <a:spcBef>
                <a:spcPct val="50000"/>
              </a:spcBef>
              <a:buFont typeface="Wingdings" pitchFamily="2" charset="2"/>
              <a:buNone/>
              <a:defRPr/>
            </a:pPr>
            <a:r>
              <a:rPr lang="en-US" sz="2000" b="1" dirty="0">
                <a:solidFill>
                  <a:srgbClr val="663300"/>
                </a:solidFill>
                <a:latin typeface="+mn-lt"/>
              </a:rPr>
              <a:t>	</a:t>
            </a:r>
            <a:r>
              <a:rPr lang="en-US" sz="2000" b="1" u="sng" dirty="0">
                <a:solidFill>
                  <a:srgbClr val="663300"/>
                </a:solidFill>
                <a:latin typeface="+mn-lt"/>
              </a:rPr>
              <a:t>Organic Premium    =     $300/metric ton</a:t>
            </a:r>
          </a:p>
          <a:p>
            <a:pPr eaLnBrk="0" hangingPunct="0">
              <a:spcBef>
                <a:spcPct val="50000"/>
              </a:spcBef>
              <a:defRPr/>
            </a:pPr>
            <a:r>
              <a:rPr lang="en-US" sz="2000" b="1" dirty="0">
                <a:solidFill>
                  <a:srgbClr val="663300"/>
                </a:solidFill>
                <a:latin typeface="+mn-lt"/>
              </a:rPr>
              <a:t>	FT Organic Price  =  $2,500/metric ton</a:t>
            </a:r>
          </a:p>
        </p:txBody>
      </p:sp>
      <p:sp>
        <p:nvSpPr>
          <p:cNvPr id="25604" name="Text Box 14"/>
          <p:cNvSpPr txBox="1">
            <a:spLocks noChangeArrowheads="1"/>
          </p:cNvSpPr>
          <p:nvPr/>
        </p:nvSpPr>
        <p:spPr bwMode="auto">
          <a:xfrm>
            <a:off x="533400" y="4419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a:spcBef>
                <a:spcPct val="0"/>
              </a:spcBef>
              <a:buFontTx/>
              <a:buNone/>
            </a:pPr>
            <a:endParaRPr lang="en-US" altLang="en-US" sz="2400">
              <a:solidFill>
                <a:schemeClr val="tx1"/>
              </a:solidFill>
              <a:latin typeface="Times"/>
            </a:endParaRPr>
          </a:p>
        </p:txBody>
      </p:sp>
      <p:sp>
        <p:nvSpPr>
          <p:cNvPr id="150544" name="Text Box 16"/>
          <p:cNvSpPr txBox="1">
            <a:spLocks noChangeArrowheads="1"/>
          </p:cNvSpPr>
          <p:nvPr/>
        </p:nvSpPr>
        <p:spPr bwMode="auto">
          <a:xfrm>
            <a:off x="914400" y="4200525"/>
            <a:ext cx="7772400" cy="646331"/>
          </a:xfrm>
          <a:prstGeom prst="rect">
            <a:avLst/>
          </a:prstGeom>
          <a:noFill/>
          <a:ln w="9525">
            <a:noFill/>
            <a:miter lim="800000"/>
            <a:headEnd/>
            <a:tailEnd/>
          </a:ln>
          <a:effectLst/>
        </p:spPr>
        <p:txBody>
          <a:bodyPr>
            <a:spAutoFit/>
          </a:bodyPr>
          <a:lstStyle/>
          <a:p>
            <a:pPr eaLnBrk="0" hangingPunct="0">
              <a:spcBef>
                <a:spcPct val="50000"/>
              </a:spcBef>
              <a:defRPr/>
            </a:pPr>
            <a:r>
              <a:rPr lang="en-US" b="1" dirty="0">
                <a:solidFill>
                  <a:srgbClr val="663300"/>
                </a:solidFill>
                <a:latin typeface="+mn-lt"/>
              </a:rPr>
              <a:t>*If the conventional market price goes over $2,000/</a:t>
            </a:r>
            <a:r>
              <a:rPr lang="en-US" b="1" dirty="0" err="1">
                <a:solidFill>
                  <a:srgbClr val="663300"/>
                </a:solidFill>
                <a:latin typeface="+mn-lt"/>
              </a:rPr>
              <a:t>mt</a:t>
            </a:r>
            <a:r>
              <a:rPr lang="en-US" b="1" dirty="0">
                <a:solidFill>
                  <a:srgbClr val="663300"/>
                </a:solidFill>
                <a:latin typeface="+mn-lt"/>
              </a:rPr>
              <a:t> the fair trade price must go at least $200 over the conventional market.</a:t>
            </a:r>
          </a:p>
        </p:txBody>
      </p:sp>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696200" cy="4600229"/>
          </a:xfrm>
          <a:prstGeom prst="rect">
            <a:avLst/>
          </a:prstGeom>
          <a:noFill/>
          <a:ln>
            <a:noFill/>
          </a:ln>
          <a:scene3d>
            <a:camera prst="orthographicFront">
              <a:rot lat="300000" lon="30000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dirty="0" smtClean="0"/>
              <a:t>Fair Trade social premiums go towards community projects</a:t>
            </a:r>
            <a:endParaRPr lang="en-US" sz="3200" dirty="0"/>
          </a:p>
        </p:txBody>
      </p:sp>
    </p:spTree>
    <p:extLst>
      <p:ext uri="{BB962C8B-B14F-4D97-AF65-F5344CB8AC3E}">
        <p14:creationId xmlns:p14="http://schemas.microsoft.com/office/powerpoint/2010/main" val="363573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4" name="Title 1"/>
          <p:cNvSpPr>
            <a:spLocks noGrp="1"/>
          </p:cNvSpPr>
          <p:nvPr>
            <p:ph type="title"/>
          </p:nvPr>
        </p:nvSpPr>
        <p:spPr>
          <a:xfrm>
            <a:off x="457200" y="152400"/>
            <a:ext cx="8229600" cy="1143000"/>
          </a:xfrm>
        </p:spPr>
        <p:txBody>
          <a:bodyPr/>
          <a:lstStyle/>
          <a:p>
            <a:r>
              <a:rPr lang="en-US" altLang="en-US" sz="3200" dirty="0" smtClean="0"/>
              <a:t>Ethical Issues and Chocolate </a:t>
            </a:r>
          </a:p>
        </p:txBody>
      </p:sp>
      <p:sp>
        <p:nvSpPr>
          <p:cNvPr id="8195" name="Content Placeholder 2"/>
          <p:cNvSpPr>
            <a:spLocks noGrp="1"/>
          </p:cNvSpPr>
          <p:nvPr>
            <p:ph idx="1"/>
          </p:nvPr>
        </p:nvSpPr>
        <p:spPr>
          <a:xfrm>
            <a:off x="4343399" y="1295400"/>
            <a:ext cx="4497245" cy="4343400"/>
          </a:xfrm>
          <a:prstGeom prst="rect">
            <a:avLst/>
          </a:prstGeom>
        </p:spPr>
        <p:txBody>
          <a:bodyPr wrap="square">
            <a:normAutofit fontScale="47500" lnSpcReduction="20000"/>
          </a:bodyPr>
          <a:lstStyle/>
          <a:p>
            <a:pPr>
              <a:lnSpc>
                <a:spcPct val="120000"/>
              </a:lnSpc>
              <a:spcAft>
                <a:spcPts val="600"/>
              </a:spcAft>
            </a:pPr>
            <a:r>
              <a:rPr lang="en-US" sz="4200" dirty="0" smtClean="0"/>
              <a:t>Estimated </a:t>
            </a:r>
            <a:r>
              <a:rPr lang="en-US" sz="4200" dirty="0"/>
              <a:t>500,000 to 1.5 million child laborers in </a:t>
            </a:r>
            <a:r>
              <a:rPr lang="en-US" sz="4200" dirty="0" smtClean="0"/>
              <a:t>Ivory </a:t>
            </a:r>
            <a:r>
              <a:rPr lang="en-US" sz="4200" dirty="0"/>
              <a:t>Coast and </a:t>
            </a:r>
            <a:r>
              <a:rPr lang="en-US" sz="4200" dirty="0" smtClean="0"/>
              <a:t>Ghana</a:t>
            </a:r>
          </a:p>
          <a:p>
            <a:pPr>
              <a:lnSpc>
                <a:spcPct val="120000"/>
              </a:lnSpc>
              <a:spcAft>
                <a:spcPts val="600"/>
              </a:spcAft>
            </a:pPr>
            <a:r>
              <a:rPr lang="en-US" sz="4200" dirty="0" smtClean="0"/>
              <a:t>Low prices for cacao makes it almost impossible to pay for hired labor. </a:t>
            </a:r>
          </a:p>
          <a:p>
            <a:pPr>
              <a:lnSpc>
                <a:spcPct val="120000"/>
              </a:lnSpc>
              <a:spcAft>
                <a:spcPts val="600"/>
              </a:spcAft>
            </a:pPr>
            <a:r>
              <a:rPr lang="en-US" sz="4200" dirty="0" smtClean="0"/>
              <a:t>Corporate and consumer demand for cheap chocolate products, lack of transparency in corporate cocoa sourcing and practices, industry consolidation and politics all contribute to the problem.</a:t>
            </a:r>
          </a:p>
          <a:p>
            <a:pPr marL="457200" lvl="1" indent="0">
              <a:lnSpc>
                <a:spcPct val="120000"/>
              </a:lnSpc>
              <a:spcAft>
                <a:spcPts val="600"/>
              </a:spcAft>
              <a:buNone/>
            </a:pPr>
            <a:endParaRPr lang="en-US" altLang="en-US" dirty="0" smtClean="0"/>
          </a:p>
        </p:txBody>
      </p:sp>
      <p:pic>
        <p:nvPicPr>
          <p:cNvPr id="8196" name="Picture 2" descr="C:\Users\kevans\Pictures\rake_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09" y="1981200"/>
            <a:ext cx="3783012"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 Any questions?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0" y="1447800"/>
            <a:ext cx="5041545" cy="4733059"/>
          </a:xfrm>
        </p:spPr>
      </p:pic>
    </p:spTree>
    <p:extLst>
      <p:ext uri="{BB962C8B-B14F-4D97-AF65-F5344CB8AC3E}">
        <p14:creationId xmlns:p14="http://schemas.microsoft.com/office/powerpoint/2010/main" val="194646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065818"/>
          </a:xfrm>
          <a:prstGeom prst="rect">
            <a:avLst/>
          </a:prstGeom>
        </p:spPr>
      </p:pic>
      <p:sp>
        <p:nvSpPr>
          <p:cNvPr id="5122" name="Title 1"/>
          <p:cNvSpPr>
            <a:spLocks noGrp="1"/>
          </p:cNvSpPr>
          <p:nvPr>
            <p:ph type="title"/>
          </p:nvPr>
        </p:nvSpPr>
        <p:spPr>
          <a:xfrm>
            <a:off x="457200" y="274638"/>
            <a:ext cx="8229600" cy="868362"/>
          </a:xfrm>
        </p:spPr>
        <p:txBody>
          <a:bodyPr/>
          <a:lstStyle/>
          <a:p>
            <a:pPr eaLnBrk="1" hangingPunct="1"/>
            <a:r>
              <a:rPr lang="en-US" altLang="en-US" dirty="0" smtClean="0"/>
              <a:t>Cacao Production</a:t>
            </a:r>
          </a:p>
        </p:txBody>
      </p:sp>
      <p:sp>
        <p:nvSpPr>
          <p:cNvPr id="5123" name="Content Placeholder 2"/>
          <p:cNvSpPr>
            <a:spLocks noGrp="1"/>
          </p:cNvSpPr>
          <p:nvPr>
            <p:ph idx="1"/>
          </p:nvPr>
        </p:nvSpPr>
        <p:spPr>
          <a:xfrm>
            <a:off x="1371600" y="4876800"/>
            <a:ext cx="6705600" cy="838200"/>
          </a:xfrm>
        </p:spPr>
        <p:txBody>
          <a:bodyPr/>
          <a:lstStyle/>
          <a:p>
            <a:pPr indent="0" eaLnBrk="1" hangingPunct="1">
              <a:buFontTx/>
              <a:buNone/>
            </a:pPr>
            <a:r>
              <a:rPr lang="en-US" altLang="en-US" sz="2800" dirty="0" smtClean="0"/>
              <a:t>Cacao is grown in over 50 countries located near the equator</a:t>
            </a:r>
          </a:p>
        </p:txBody>
      </p:sp>
      <p:pic>
        <p:nvPicPr>
          <p:cNvPr id="51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5257800" cy="3578225"/>
          </a:xfrm>
          <a:prstGeom prst="rect">
            <a:avLst/>
          </a:prstGeom>
          <a:solidFill>
            <a:srgbClr val="FF0000"/>
          </a:solid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t>Tasting Chocolate</a:t>
            </a:r>
            <a:endParaRPr lang="en-US" b="1" dirty="0"/>
          </a:p>
        </p:txBody>
      </p:sp>
      <p:pic>
        <p:nvPicPr>
          <p:cNvPr id="4"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76400" y="1295400"/>
            <a:ext cx="5334000" cy="478434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025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914400" y="762000"/>
            <a:ext cx="7239000" cy="3785652"/>
          </a:xfrm>
          <a:prstGeom prst="rect">
            <a:avLst/>
          </a:prstGeom>
        </p:spPr>
        <p:txBody>
          <a:bodyPr wrap="square">
            <a:spAutoFit/>
          </a:bodyPr>
          <a:lstStyle/>
          <a:p>
            <a:pPr>
              <a:spcBef>
                <a:spcPct val="50000"/>
              </a:spcBef>
            </a:pPr>
            <a:r>
              <a:rPr lang="en-US" altLang="en-US" sz="2400" b="1" u="sng" dirty="0">
                <a:solidFill>
                  <a:srgbClr val="5B1400"/>
                </a:solidFill>
              </a:rPr>
              <a:t>Appearance:</a:t>
            </a:r>
            <a:r>
              <a:rPr lang="en-US" altLang="en-US" sz="2400" b="1" dirty="0">
                <a:solidFill>
                  <a:srgbClr val="5B1400"/>
                </a:solidFill>
              </a:rPr>
              <a:t>  Does it shine? Is it blemish free?</a:t>
            </a:r>
          </a:p>
          <a:p>
            <a:pPr>
              <a:spcBef>
                <a:spcPct val="50000"/>
              </a:spcBef>
            </a:pPr>
            <a:r>
              <a:rPr lang="en-US" altLang="en-US" sz="2400" b="1" u="sng" dirty="0" smtClean="0">
                <a:solidFill>
                  <a:srgbClr val="5B1400"/>
                </a:solidFill>
              </a:rPr>
              <a:t>Aroma</a:t>
            </a:r>
            <a:r>
              <a:rPr lang="en-US" altLang="en-US" sz="2400" b="1" u="sng" dirty="0">
                <a:solidFill>
                  <a:srgbClr val="5B1400"/>
                </a:solidFill>
              </a:rPr>
              <a:t>:</a:t>
            </a:r>
            <a:r>
              <a:rPr lang="en-US" altLang="en-US" sz="2400" b="1" dirty="0">
                <a:solidFill>
                  <a:srgbClr val="5B1400"/>
                </a:solidFill>
              </a:rPr>
              <a:t>  This hints to what’s inside.</a:t>
            </a:r>
          </a:p>
          <a:p>
            <a:pPr>
              <a:lnSpc>
                <a:spcPct val="150000"/>
              </a:lnSpc>
              <a:spcBef>
                <a:spcPct val="50000"/>
              </a:spcBef>
            </a:pPr>
            <a:r>
              <a:rPr lang="en-US" altLang="en-US" sz="2400" b="1" u="sng" dirty="0" smtClean="0">
                <a:solidFill>
                  <a:srgbClr val="5B1400"/>
                </a:solidFill>
              </a:rPr>
              <a:t>Snap</a:t>
            </a:r>
            <a:r>
              <a:rPr lang="en-US" altLang="en-US" sz="2400" b="1" u="sng" dirty="0">
                <a:solidFill>
                  <a:srgbClr val="5B1400"/>
                </a:solidFill>
              </a:rPr>
              <a:t>:</a:t>
            </a:r>
            <a:r>
              <a:rPr lang="en-US" altLang="en-US" sz="2400" b="1" dirty="0">
                <a:solidFill>
                  <a:srgbClr val="5B1400"/>
                </a:solidFill>
              </a:rPr>
              <a:t>  Is it a clean, crisp snap? </a:t>
            </a:r>
          </a:p>
          <a:p>
            <a:pPr>
              <a:lnSpc>
                <a:spcPct val="150000"/>
              </a:lnSpc>
              <a:spcBef>
                <a:spcPct val="50000"/>
              </a:spcBef>
            </a:pPr>
            <a:r>
              <a:rPr lang="en-US" altLang="en-US" sz="2400" b="1" u="sng" dirty="0">
                <a:solidFill>
                  <a:srgbClr val="5B1400"/>
                </a:solidFill>
              </a:rPr>
              <a:t>Flavor:</a:t>
            </a:r>
            <a:r>
              <a:rPr lang="en-US" altLang="en-US" sz="2400" b="1" dirty="0">
                <a:solidFill>
                  <a:srgbClr val="5B1400"/>
                </a:solidFill>
              </a:rPr>
              <a:t>  Sweet, Sour, Salt, Bitter; and aromatics </a:t>
            </a:r>
          </a:p>
          <a:p>
            <a:pPr>
              <a:lnSpc>
                <a:spcPct val="150000"/>
              </a:lnSpc>
              <a:spcBef>
                <a:spcPct val="50000"/>
              </a:spcBef>
            </a:pPr>
            <a:r>
              <a:rPr lang="en-US" altLang="en-US" sz="2400" b="1" u="sng" dirty="0">
                <a:solidFill>
                  <a:srgbClr val="5B1400"/>
                </a:solidFill>
              </a:rPr>
              <a:t>Aftertaste:</a:t>
            </a:r>
            <a:r>
              <a:rPr lang="en-US" altLang="en-US" sz="2400" b="1" dirty="0">
                <a:solidFill>
                  <a:srgbClr val="5B1400"/>
                </a:solidFill>
              </a:rPr>
              <a:t>  How does it </a:t>
            </a:r>
            <a:r>
              <a:rPr lang="en-US" altLang="en-US" sz="2400" b="1" dirty="0" smtClean="0">
                <a:solidFill>
                  <a:srgbClr val="5B1400"/>
                </a:solidFill>
              </a:rPr>
              <a:t>taste </a:t>
            </a:r>
            <a:r>
              <a:rPr lang="en-US" altLang="en-US" sz="2400" b="1" dirty="0">
                <a:solidFill>
                  <a:srgbClr val="5B1400"/>
                </a:solidFill>
              </a:rPr>
              <a:t>after </a:t>
            </a:r>
            <a:r>
              <a:rPr lang="en-US" altLang="en-US" sz="2400" b="1" dirty="0" smtClean="0">
                <a:solidFill>
                  <a:srgbClr val="5B1400"/>
                </a:solidFill>
              </a:rPr>
              <a:t>you </a:t>
            </a:r>
            <a:r>
              <a:rPr lang="en-US" altLang="en-US" sz="2400" b="1" dirty="0">
                <a:solidFill>
                  <a:srgbClr val="5B1400"/>
                </a:solidFill>
              </a:rPr>
              <a:t>swallow?  Is it pleasant?   Does it linger?</a:t>
            </a:r>
          </a:p>
        </p:txBody>
      </p:sp>
    </p:spTree>
    <p:extLst>
      <p:ext uri="{BB962C8B-B14F-4D97-AF65-F5344CB8AC3E}">
        <p14:creationId xmlns:p14="http://schemas.microsoft.com/office/powerpoint/2010/main" val="3988862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457200" y="274638"/>
            <a:ext cx="8229600" cy="639762"/>
          </a:xfrm>
        </p:spPr>
        <p:txBody>
          <a:bodyPr/>
          <a:lstStyle/>
          <a:p>
            <a:pPr eaLnBrk="1" hangingPunct="1"/>
            <a:r>
              <a:rPr lang="en-US" altLang="en-US" sz="3600" dirty="0" smtClean="0"/>
              <a:t>Top Cacao Producing Regions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23206115"/>
              </p:ext>
            </p:extLst>
          </p:nvPr>
        </p:nvGraphicFramePr>
        <p:xfrm>
          <a:off x="457200" y="1600200"/>
          <a:ext cx="8229600" cy="3886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6" name="Title 1"/>
          <p:cNvSpPr>
            <a:spLocks noGrp="1"/>
          </p:cNvSpPr>
          <p:nvPr>
            <p:ph type="title"/>
          </p:nvPr>
        </p:nvSpPr>
        <p:spPr/>
        <p:txBody>
          <a:bodyPr/>
          <a:lstStyle/>
          <a:p>
            <a:r>
              <a:rPr lang="en-US" altLang="en-US" dirty="0" smtClean="0"/>
              <a:t>World Cacao Production</a:t>
            </a:r>
          </a:p>
        </p:txBody>
      </p:sp>
      <p:sp>
        <p:nvSpPr>
          <p:cNvPr id="6147" name="Content Placeholder 2"/>
          <p:cNvSpPr>
            <a:spLocks noGrp="1"/>
          </p:cNvSpPr>
          <p:nvPr>
            <p:ph idx="1"/>
          </p:nvPr>
        </p:nvSpPr>
        <p:spPr>
          <a:xfrm>
            <a:off x="381000" y="1524000"/>
            <a:ext cx="5791200" cy="3429000"/>
          </a:xfrm>
        </p:spPr>
        <p:txBody>
          <a:bodyPr>
            <a:normAutofit/>
          </a:bodyPr>
          <a:lstStyle/>
          <a:p>
            <a:pPr marL="0" indent="0">
              <a:buNone/>
            </a:pPr>
            <a:r>
              <a:rPr lang="en-US" altLang="en-US" sz="3000" dirty="0" smtClean="0"/>
              <a:t>80 - 90% of the world’s cacao production comes from 5-6 million small-scale farmers</a:t>
            </a:r>
          </a:p>
          <a:p>
            <a:pPr lvl="1">
              <a:lnSpc>
                <a:spcPct val="120000"/>
              </a:lnSpc>
              <a:spcAft>
                <a:spcPts val="600"/>
              </a:spcAft>
              <a:buFont typeface="Arial" panose="020B0604020202020204" pitchFamily="34" charset="0"/>
              <a:buChar char="•"/>
            </a:pPr>
            <a:r>
              <a:rPr lang="en-US" altLang="en-US" dirty="0" smtClean="0"/>
              <a:t>Main source of family income</a:t>
            </a:r>
          </a:p>
          <a:p>
            <a:pPr lvl="1">
              <a:lnSpc>
                <a:spcPct val="120000"/>
              </a:lnSpc>
              <a:spcAft>
                <a:spcPts val="600"/>
              </a:spcAft>
              <a:buFont typeface="Arial" panose="020B0604020202020204" pitchFamily="34" charset="0"/>
              <a:buChar char="•"/>
            </a:pPr>
            <a:r>
              <a:rPr lang="en-US" altLang="en-US" dirty="0" smtClean="0"/>
              <a:t>Labor-intensive farming methods</a:t>
            </a:r>
          </a:p>
        </p:txBody>
      </p:sp>
      <p:pic>
        <p:nvPicPr>
          <p:cNvPr id="6148" name="Picture 4" descr="Don Luis Aylas CACV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1447800"/>
            <a:ext cx="26162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6400800" y="5362575"/>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1200" dirty="0">
                <a:solidFill>
                  <a:schemeClr val="tx1"/>
                </a:solidFill>
              </a:rPr>
              <a:t>Don Luis Diaz </a:t>
            </a:r>
            <a:r>
              <a:rPr lang="en-US" altLang="en-US" sz="1200" dirty="0" err="1">
                <a:solidFill>
                  <a:schemeClr val="tx1"/>
                </a:solidFill>
              </a:rPr>
              <a:t>Aylas</a:t>
            </a:r>
            <a:r>
              <a:rPr lang="en-US" altLang="en-US" sz="1200" dirty="0">
                <a:solidFill>
                  <a:schemeClr val="tx1"/>
                </a:solidFill>
              </a:rPr>
              <a:t>, </a:t>
            </a:r>
            <a:r>
              <a:rPr lang="en-US" altLang="en-US" sz="1200" dirty="0" smtClean="0">
                <a:solidFill>
                  <a:schemeClr val="tx1"/>
                </a:solidFill>
              </a:rPr>
              <a:t>CACVRA, Peru</a:t>
            </a:r>
            <a:endParaRPr lang="en-US" altLang="en-US" sz="12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42" y="-12510"/>
            <a:ext cx="10284340" cy="68705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4h - flow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2" r="34672"/>
          <a:stretch/>
        </p:blipFill>
        <p:spPr>
          <a:xfrm>
            <a:off x="1752600" y="76200"/>
            <a:ext cx="5638800" cy="5766159"/>
          </a:xfrm>
          <a:prstGeom prst="rect">
            <a:avLst/>
          </a:prstGeom>
        </p:spPr>
      </p:pic>
    </p:spTree>
    <p:extLst>
      <p:ext uri="{BB962C8B-B14F-4D97-AF65-F5344CB8AC3E}">
        <p14:creationId xmlns:p14="http://schemas.microsoft.com/office/powerpoint/2010/main" val="162841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0588" cy="6858000"/>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130000"/>
                    </a14:imgEffect>
                  </a14:imgLayer>
                </a14:imgProps>
              </a:ext>
              <a:ext uri="{28A0092B-C50C-407E-A947-70E740481C1C}">
                <a14:useLocalDpi xmlns:a14="http://schemas.microsoft.com/office/drawing/2010/main" val="0"/>
              </a:ext>
            </a:extLst>
          </a:blip>
          <a:stretch>
            <a:fillRect/>
          </a:stretch>
        </p:blipFill>
        <p:spPr>
          <a:xfrm>
            <a:off x="4724400" y="-12511"/>
            <a:ext cx="4416188" cy="5888251"/>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colorTemperature colorTemp="7000"/>
                    </a14:imgEffect>
                    <a14:imgEffect>
                      <a14:saturation sat="103000"/>
                    </a14:imgEffect>
                    <a14:imgEffect>
                      <a14:brightnessContrast bright="1000"/>
                    </a14:imgEffect>
                  </a14:imgLayer>
                </a14:imgProps>
              </a:ext>
              <a:ext uri="{28A0092B-C50C-407E-A947-70E740481C1C}">
                <a14:useLocalDpi xmlns:a14="http://schemas.microsoft.com/office/drawing/2010/main" val="0"/>
              </a:ext>
            </a:extLst>
          </a:blip>
          <a:stretch>
            <a:fillRect/>
          </a:stretch>
        </p:blipFill>
        <p:spPr>
          <a:xfrm>
            <a:off x="609600" y="76200"/>
            <a:ext cx="3657600" cy="487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316" name="Picture 4" descr="inside of po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64224"/>
            <a:ext cx="4962633" cy="37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1381232" y="419100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B1400"/>
                </a:solidFill>
                <a:latin typeface="Arial" pitchFamily="34" charset="0"/>
                <a:cs typeface="Arial" pitchFamily="34" charset="0"/>
              </a:defRPr>
            </a:lvl1pPr>
            <a:lvl2pPr marL="742950" indent="-285750" eaLnBrk="0" hangingPunct="0">
              <a:spcBef>
                <a:spcPct val="20000"/>
              </a:spcBef>
              <a:buChar char="–"/>
              <a:defRPr sz="2800">
                <a:solidFill>
                  <a:srgbClr val="5B1400"/>
                </a:solidFill>
                <a:latin typeface="Arial" pitchFamily="34" charset="0"/>
                <a:cs typeface="Arial" pitchFamily="34" charset="0"/>
              </a:defRPr>
            </a:lvl2pPr>
            <a:lvl3pPr marL="1143000" indent="-228600" eaLnBrk="0" hangingPunct="0">
              <a:spcBef>
                <a:spcPct val="20000"/>
              </a:spcBef>
              <a:buChar char="•"/>
              <a:defRPr sz="2400">
                <a:solidFill>
                  <a:srgbClr val="5B1400"/>
                </a:solidFill>
                <a:latin typeface="Arial" pitchFamily="34" charset="0"/>
                <a:cs typeface="Arial" pitchFamily="34" charset="0"/>
              </a:defRPr>
            </a:lvl3pPr>
            <a:lvl4pPr marL="1600200" indent="-228600" eaLnBrk="0" hangingPunct="0">
              <a:spcBef>
                <a:spcPct val="20000"/>
              </a:spcBef>
              <a:buChar char="–"/>
              <a:defRPr sz="2000">
                <a:solidFill>
                  <a:srgbClr val="5B1400"/>
                </a:solidFill>
                <a:latin typeface="Arial" pitchFamily="34" charset="0"/>
                <a:cs typeface="Arial" pitchFamily="34" charset="0"/>
              </a:defRPr>
            </a:lvl4pPr>
            <a:lvl5pPr marL="2057400" indent="-228600" eaLnBrk="0" hangingPunct="0">
              <a:spcBef>
                <a:spcPct val="20000"/>
              </a:spcBef>
              <a:buChar char="»"/>
              <a:defRPr sz="2000">
                <a:solidFill>
                  <a:srgbClr val="5B14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5B1400"/>
                </a:solidFill>
                <a:latin typeface="Arial" pitchFamily="34" charset="0"/>
                <a:cs typeface="Arial" pitchFamily="34" charset="0"/>
              </a:defRPr>
            </a:lvl9pPr>
          </a:lstStyle>
          <a:p>
            <a:pPr eaLnBrk="1" hangingPunct="1">
              <a:spcBef>
                <a:spcPct val="0"/>
              </a:spcBef>
              <a:buFontTx/>
              <a:buNone/>
            </a:pPr>
            <a:r>
              <a:rPr lang="en-US" altLang="en-US" sz="2400" dirty="0"/>
              <a:t>Inside the pods are the cacao beans – almond-shaped and surrounded by a sweet, white </a:t>
            </a:r>
            <a:r>
              <a:rPr lang="en-US" altLang="en-US" sz="2400" dirty="0" smtClean="0"/>
              <a:t>pulp. There </a:t>
            </a:r>
            <a:r>
              <a:rPr lang="en-US" altLang="en-US" sz="2400" dirty="0"/>
              <a:t>are about 50-60 </a:t>
            </a:r>
            <a:r>
              <a:rPr lang="en-US" altLang="en-US" sz="2400" dirty="0" smtClean="0"/>
              <a:t>      	   beans/pod</a:t>
            </a:r>
            <a:r>
              <a:rPr lang="en-US" altLang="en-US" sz="2400" dirty="0"/>
              <a:t>.</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5335" r="10622"/>
          <a:stretch/>
        </p:blipFill>
        <p:spPr>
          <a:xfrm>
            <a:off x="5394960" y="164225"/>
            <a:ext cx="3291840" cy="56046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8662</TotalTime>
  <Words>1631</Words>
  <Application>Microsoft Office PowerPoint</Application>
  <PresentationFormat>On-screen Show (4:3)</PresentationFormat>
  <Paragraphs>143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Cacao Production</vt:lpstr>
      <vt:lpstr>Top Cacao Producing Regions</vt:lpstr>
      <vt:lpstr>World Cacao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Cacao Production - Drying</vt:lpstr>
      <vt:lpstr>PowerPoint Presentation</vt:lpstr>
      <vt:lpstr>Equal Exchange vs other chocolate brands</vt:lpstr>
      <vt:lpstr>PowerPoint Presentation</vt:lpstr>
      <vt:lpstr>Fair Trade social premiums go towards community projects</vt:lpstr>
      <vt:lpstr>Ethical Issues and Chocolate </vt:lpstr>
      <vt:lpstr> Any questions?</vt:lpstr>
      <vt:lpstr>Tasting Chocolate</vt:lpstr>
      <vt:lpstr>PowerPoint Presentation</vt:lpstr>
    </vt:vector>
  </TitlesOfParts>
  <Company>Equal Exchange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Liane Blad</dc:creator>
  <cp:lastModifiedBy>Bethany Karbowski</cp:lastModifiedBy>
  <cp:revision>469</cp:revision>
  <cp:lastPrinted>2016-04-11T17:58:58Z</cp:lastPrinted>
  <dcterms:created xsi:type="dcterms:W3CDTF">2008-02-05T19:12:00Z</dcterms:created>
  <dcterms:modified xsi:type="dcterms:W3CDTF">2017-05-19T18:32:54Z</dcterms:modified>
</cp:coreProperties>
</file>