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2" r:id="rId2"/>
    <p:sldId id="363" r:id="rId3"/>
    <p:sldId id="360" r:id="rId4"/>
    <p:sldId id="405" r:id="rId5"/>
    <p:sldId id="397" r:id="rId6"/>
    <p:sldId id="437" r:id="rId7"/>
    <p:sldId id="472" r:id="rId8"/>
    <p:sldId id="413" r:id="rId9"/>
    <p:sldId id="420" r:id="rId10"/>
    <p:sldId id="450" r:id="rId11"/>
    <p:sldId id="375" r:id="rId12"/>
    <p:sldId id="372" r:id="rId13"/>
    <p:sldId id="422" r:id="rId14"/>
    <p:sldId id="425" r:id="rId15"/>
    <p:sldId id="427" r:id="rId16"/>
    <p:sldId id="456" r:id="rId17"/>
    <p:sldId id="433" r:id="rId18"/>
    <p:sldId id="331" r:id="rId19"/>
    <p:sldId id="322" r:id="rId20"/>
    <p:sldId id="449" r:id="rId21"/>
    <p:sldId id="465" r:id="rId22"/>
    <p:sldId id="470" r:id="rId23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9" autoAdjust="0"/>
  </p:normalViewPr>
  <p:slideViewPr>
    <p:cSldViewPr>
      <p:cViewPr>
        <p:scale>
          <a:sx n="59" d="100"/>
          <a:sy n="59" d="100"/>
        </p:scale>
        <p:origin x="-145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58" y="-120"/>
      </p:cViewPr>
      <p:guideLst>
        <p:guide orient="horz" pos="2910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D8B23E7-AB24-4F74-8F6C-E2298E840F3B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1BB1F56-559F-478F-B491-9FE60A1B9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8787-DD90-45E7-8C85-9F5DAA4CA46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we’re going to focus on the environmental aspects</a:t>
            </a:r>
            <a:r>
              <a:rPr lang="en-US" baseline="0" dirty="0" smtClean="0"/>
              <a:t> of fair trade. </a:t>
            </a:r>
            <a:endParaRPr lang="en-US" dirty="0" smtClean="0"/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 change affects</a:t>
            </a:r>
            <a:r>
              <a:rPr lang="en-US" baseline="0" dirty="0" smtClean="0"/>
              <a:t> farmers disproportionately.  They only have a limited number of acres (hectares),  struggle to feed their family as it is, and few other options for work.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</a:t>
            </a:r>
            <a:r>
              <a:rPr lang="en-US" baseline="0" dirty="0" smtClean="0"/>
              <a:t> road that the flood washed 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Yellowish</a:t>
            </a:r>
            <a:r>
              <a:rPr lang="en-US" baseline="0" dirty="0" smtClean="0"/>
              <a:t> brown spots appear on the </a:t>
            </a:r>
            <a:r>
              <a:rPr lang="en-US" baseline="0" dirty="0" smtClean="0"/>
              <a:t>leaves of the coffee plant.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F4364-BDA4-48EE-BE24-88F77FCD046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5248">
              <a:defRPr/>
            </a:pPr>
            <a:r>
              <a:rPr lang="en-US" baseline="0" dirty="0" smtClean="0"/>
              <a:t>Organic farming is better for the earth, animals, plants and people that grow it and people that consume it. </a:t>
            </a:r>
          </a:p>
          <a:p>
            <a:pPr defTabSz="925248">
              <a:defRPr/>
            </a:pPr>
            <a:endParaRPr lang="en-US" baseline="0" dirty="0" smtClean="0"/>
          </a:p>
          <a:p>
            <a:pPr defTabSz="92524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F4364-BDA4-48EE-BE24-88F77FCD046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Microorganism-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microscopic organism, especially a bacterium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fungus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Vermiculture</a:t>
            </a:r>
            <a:r>
              <a:rPr lang="en-US" baseline="0" dirty="0" smtClean="0"/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specially bred worms to convert organic matter into compost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CONACADO cooperative in the Dominican Republic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F4364-BDA4-48EE-BE24-88F77FCD046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5248">
              <a:defRPr/>
            </a:pPr>
            <a:r>
              <a:rPr lang="en-US" dirty="0" smtClean="0"/>
              <a:t>We have a very relational</a:t>
            </a:r>
            <a:r>
              <a:rPr lang="en-US" baseline="0" dirty="0" smtClean="0"/>
              <a:t> view of Fair Trade.  Connecting people- from those growing the food to those eating it, like on this delegation, helps build a stronger food system based on reality.</a:t>
            </a:r>
          </a:p>
          <a:p>
            <a:pPr defTabSz="925248">
              <a:defRPr/>
            </a:pPr>
            <a:endParaRPr lang="en-US" dirty="0" smtClean="0">
              <a:latin typeface="Frutiger LT 47 LightCn" pitchFamily="34" charset="0"/>
            </a:endParaRPr>
          </a:p>
          <a:p>
            <a:pPr defTabSz="925248">
              <a:defRPr/>
            </a:pPr>
            <a:endParaRPr lang="en-US" dirty="0" smtClean="0">
              <a:latin typeface="Frutiger LT 47 LightCn" pitchFamily="34" charset="0"/>
            </a:endParaRPr>
          </a:p>
          <a:p>
            <a:pPr defTabSz="925248">
              <a:defRPr/>
            </a:pPr>
            <a:r>
              <a:rPr lang="en-US" dirty="0" smtClean="0">
                <a:latin typeface="Frutiger LT 47 LightCn" pitchFamily="34" charset="0"/>
              </a:rPr>
              <a:t>Long-term, direct relationships between farmers and Equal Exchange</a:t>
            </a:r>
          </a:p>
          <a:p>
            <a:pPr defTabSz="92524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F4364-BDA4-48EE-BE24-88F77FCD046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5248">
              <a:defRPr/>
            </a:pPr>
            <a:r>
              <a:rPr lang="en-US" dirty="0" smtClean="0"/>
              <a:t>Here </a:t>
            </a:r>
            <a:r>
              <a:rPr lang="en-US" baseline="0" dirty="0" smtClean="0"/>
              <a:t>are </a:t>
            </a:r>
            <a:r>
              <a:rPr lang="en-US" baseline="0" dirty="0" smtClean="0"/>
              <a:t>red coffee cherries from Las </a:t>
            </a:r>
            <a:r>
              <a:rPr lang="en-US" baseline="0" dirty="0" smtClean="0"/>
              <a:t>Colinas cooperative in El Salvador- </a:t>
            </a:r>
            <a:r>
              <a:rPr lang="en-US" baseline="0" dirty="0" smtClean="0"/>
              <a:t>beautiful!  </a:t>
            </a:r>
            <a:r>
              <a:rPr lang="en-US" baseline="0" dirty="0" smtClean="0"/>
              <a:t>They make </a:t>
            </a:r>
            <a:r>
              <a:rPr lang="en-US" baseline="0" dirty="0" smtClean="0"/>
              <a:t>for the best coffee.</a:t>
            </a:r>
          </a:p>
          <a:p>
            <a:endParaRPr lang="en-US" baseline="0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main priority is to focus on maintaining and improving productivity at the farm level. The theory is: increased productivity increases farm income and increased farm income decreases pressure to exploit the natural resources available in the biosphere. </a:t>
            </a:r>
          </a:p>
          <a:p>
            <a:pPr defTabSz="92524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Buy in bulk,</a:t>
            </a:r>
            <a:r>
              <a:rPr lang="en-US" baseline="0" dirty="0" smtClean="0"/>
              <a:t> 5lb bags </a:t>
            </a:r>
            <a:r>
              <a:rPr lang="en-US" dirty="0" smtClean="0"/>
              <a:t>to reduce </a:t>
            </a:r>
            <a:r>
              <a:rPr lang="en-US" dirty="0" smtClean="0"/>
              <a:t>packaging. Why would</a:t>
            </a:r>
            <a:r>
              <a:rPr lang="en-US" baseline="0" dirty="0" smtClean="0"/>
              <a:t> Equal Exchange promote </a:t>
            </a:r>
            <a:r>
              <a:rPr lang="en-US" dirty="0" smtClean="0"/>
              <a:t>single</a:t>
            </a:r>
            <a:r>
              <a:rPr lang="en-US" baseline="0" dirty="0" smtClean="0"/>
              <a:t> serve (K-cups)? Our single serve cups are actually recyclable! Number 5 plastic cup, a foil lid and compostable filter and grounds. Making a single cup is less wasteful than making an entire pot if there is a chance that it will sit there and be thrown out.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Recycle your wrappers!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9E7A5-6B1D-4E86-93A1-934DF6FF8ED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presentation focuses</a:t>
            </a:r>
            <a:r>
              <a:rPr lang="en-US" baseline="0" dirty="0" smtClean="0"/>
              <a:t> </a:t>
            </a:r>
            <a:r>
              <a:rPr lang="en-US" dirty="0" smtClean="0"/>
              <a:t>on </a:t>
            </a:r>
            <a:r>
              <a:rPr lang="en-US" dirty="0" smtClean="0"/>
              <a:t>the environmental aspects</a:t>
            </a:r>
            <a:r>
              <a:rPr lang="en-US" baseline="0" dirty="0" smtClean="0"/>
              <a:t> of fair trade.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200" dirty="0" smtClean="0">
                <a:latin typeface="Optima" pitchFamily="34" charset="0"/>
              </a:rPr>
              <a:t>These foods can’t </a:t>
            </a:r>
            <a:r>
              <a:rPr lang="en-US" altLang="en-US" sz="1200" dirty="0" smtClean="0">
                <a:latin typeface="Optima" pitchFamily="34" charset="0"/>
              </a:rPr>
              <a:t>be </a:t>
            </a:r>
            <a:r>
              <a:rPr lang="en-US" altLang="en-US" sz="1200" dirty="0" smtClean="0">
                <a:latin typeface="Optima" pitchFamily="34" charset="0"/>
              </a:rPr>
              <a:t>grown easily </a:t>
            </a:r>
            <a:r>
              <a:rPr lang="en-US" altLang="en-US" sz="1200" dirty="0" smtClean="0">
                <a:latin typeface="Optima" pitchFamily="34" charset="0"/>
              </a:rPr>
              <a:t>locally, so all are imported. As a result, we are particularly disconnected from the farmers who grow them.</a:t>
            </a:r>
          </a:p>
          <a:p>
            <a:pPr marL="0" indent="0">
              <a:buNone/>
            </a:pPr>
            <a:r>
              <a:rPr lang="en-US" altLang="en-US" sz="1200" dirty="0" smtClean="0">
                <a:latin typeface="Optima" pitchFamily="34" charset="0"/>
              </a:rPr>
              <a:t>These farmers face many challenges including an inability to gain access the U.S. and other international markets.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In so doing we are also respecting the farmers who grow our food. There is a connection between paying farmers a fair price for their crops so that they can remain on the land, feed their families, and have a better quality of life.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Play 2 minute video</a:t>
            </a:r>
            <a:r>
              <a:rPr lang="en-US" sz="1200" baseline="0" dirty="0" smtClean="0">
                <a:solidFill>
                  <a:srgbClr val="002060"/>
                </a:solidFill>
              </a:rPr>
              <a:t> https://www.youtube.com/watch?v=xYzl_YwTULk&amp;t=3s</a:t>
            </a:r>
            <a:endParaRPr lang="en-US" sz="1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Double</a:t>
            </a:r>
            <a:r>
              <a:rPr lang="en-US" sz="1200" baseline="0" dirty="0" smtClean="0">
                <a:solidFill>
                  <a:srgbClr val="002060"/>
                </a:solidFill>
              </a:rPr>
              <a:t> click on the black box to show a 2 </a:t>
            </a:r>
            <a:r>
              <a:rPr lang="en-US" sz="1200" dirty="0" smtClean="0">
                <a:solidFill>
                  <a:srgbClr val="002060"/>
                </a:solidFill>
              </a:rPr>
              <a:t>minute video on fair trade and the environment</a:t>
            </a:r>
            <a:r>
              <a:rPr lang="en-US" sz="1200" baseline="0" dirty="0" smtClean="0">
                <a:solidFill>
                  <a:srgbClr val="002060"/>
                </a:solidFill>
              </a:rPr>
              <a:t> https://www.youtube.com/watch?v=xYzl_YwTULk&amp;t=3s</a:t>
            </a:r>
            <a:endParaRPr lang="en-US" sz="1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 smtClean="0"/>
              <a:t>Conventional (non-organic) farming </a:t>
            </a:r>
            <a:r>
              <a:rPr lang="en-US" altLang="en-US" dirty="0" smtClean="0">
                <a:latin typeface="Optima" pitchFamily="34" charset="0"/>
              </a:rPr>
              <a:t>Conventional farms often clear-cut trees in order to plant a monoculture of coffee. This changes the eco-system</a:t>
            </a:r>
            <a:r>
              <a:rPr lang="en-US" altLang="en-US" baseline="0" dirty="0" smtClean="0">
                <a:latin typeface="Optima" pitchFamily="34" charset="0"/>
              </a:rPr>
              <a:t> and destroys the habitat for wildlife, especially birds who live in the trees.</a:t>
            </a:r>
            <a:endParaRPr lang="en-US" altLang="en-US" dirty="0" smtClean="0">
              <a:latin typeface="Opti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dirty="0" smtClean="0">
                <a:latin typeface="Optima" pitchFamily="34" charset="0"/>
              </a:rPr>
              <a:t>The removal of trees leads to soil erosion, ultimately making farmland less productive.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Opti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dirty="0" smtClean="0">
                <a:latin typeface="Optima" pitchFamily="34" charset="0"/>
              </a:rPr>
              <a:t>With the soil’s natural fertility depleted, conventional farms rely on chemical pesticides, herbicides and fertilizers, which are harmful for the environment, animals and for people’s health.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Pictured is a clear-cut forest in Peru that has suffered a landslide due to deforestation. </a:t>
            </a:r>
            <a:r>
              <a:rPr lang="en-US" dirty="0" smtClean="0"/>
              <a:t>Equal Exchange coffees are shade grown.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1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1F56-559F-478F-B491-9FE60A1B91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zl_YwTULk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GeekingOut_PPT_template_p1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40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12" y="1067360"/>
            <a:ext cx="7772977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81165"/>
                </a:solidFill>
              </a:rPr>
              <a:t>Small Farmers, Big Change</a:t>
            </a:r>
            <a:endParaRPr lang="en-US" dirty="0">
              <a:solidFill>
                <a:srgbClr val="381165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077200" cy="2286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381165"/>
                </a:solidFill>
              </a:rPr>
              <a:t>Fair Trade and the Environment: </a:t>
            </a:r>
          </a:p>
          <a:p>
            <a:r>
              <a:rPr lang="en-US" sz="3600" i="1" dirty="0" smtClean="0">
                <a:solidFill>
                  <a:srgbClr val="381165"/>
                </a:solidFill>
              </a:rPr>
              <a:t>Climate Change, Organic Farming and You</a:t>
            </a:r>
            <a:endParaRPr lang="en-US" sz="2800" i="1" dirty="0" smtClean="0">
              <a:solidFill>
                <a:srgbClr val="3811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210" y="-1046747"/>
            <a:ext cx="9144000" cy="792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Climate change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Causes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following: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Drought: malformed </a:t>
            </a:r>
            <a:r>
              <a:rPr lang="en-US" sz="2800" dirty="0">
                <a:solidFill>
                  <a:srgbClr val="002060"/>
                </a:solidFill>
              </a:rPr>
              <a:t>or immature coffee </a:t>
            </a:r>
            <a:r>
              <a:rPr lang="en-US" sz="2800" dirty="0" smtClean="0">
                <a:solidFill>
                  <a:srgbClr val="002060"/>
                </a:solidFill>
              </a:rPr>
              <a:t>cherries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Flooding: mold </a:t>
            </a:r>
            <a:r>
              <a:rPr lang="en-US" sz="2800" dirty="0">
                <a:solidFill>
                  <a:srgbClr val="002060"/>
                </a:solidFill>
              </a:rPr>
              <a:t>and cherries that fall off </a:t>
            </a:r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branch and rot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Unseasonal hard rainfall: </a:t>
            </a:r>
            <a:r>
              <a:rPr lang="en-US" sz="2800" dirty="0">
                <a:solidFill>
                  <a:srgbClr val="002060"/>
                </a:solidFill>
              </a:rPr>
              <a:t>cherries that separate  from the plant and fall off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Mudslides and Landslides: </a:t>
            </a:r>
            <a:r>
              <a:rPr lang="en-US" sz="2800" dirty="0">
                <a:solidFill>
                  <a:srgbClr val="002060"/>
                </a:solidFill>
              </a:rPr>
              <a:t>Large areas of farm  are washed away  and  coffee  </a:t>
            </a:r>
            <a:r>
              <a:rPr lang="en-US" sz="2800" dirty="0" smtClean="0">
                <a:solidFill>
                  <a:srgbClr val="002060"/>
                </a:solidFill>
              </a:rPr>
              <a:t>plants destroyed. Soil erosion/depletion, lower  productivity.         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1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Devastation from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772400" cy="2362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eecampaign.files.wordpress.com/2012/01/washed-out-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8574"/>
            <a:ext cx="9144000" cy="7176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6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1"/>
            <a:ext cx="9144000" cy="68594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144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This is a fungus that forms due to a combination of these factors including warmer temperatures and which threatens the future of coffee. 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Coffee rust cuts plants off from their nutrient supply. They can’t reproduce and they die.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 </a:t>
            </a:r>
            <a:r>
              <a:rPr lang="en-US" sz="2800" dirty="0">
                <a:solidFill>
                  <a:srgbClr val="002060"/>
                </a:solidFill>
              </a:rPr>
              <a:t>regional crisis in Central America over the past three coffee seasons </a:t>
            </a:r>
            <a:r>
              <a:rPr lang="en-US" sz="2800" dirty="0" smtClean="0">
                <a:solidFill>
                  <a:srgbClr val="002060"/>
                </a:solidFill>
              </a:rPr>
              <a:t>. In some places 50-80% of the coffee crops have been lost. 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Plant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Disease such as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Coffee </a:t>
            </a:r>
            <a:r>
              <a:rPr lang="en-US" b="1" dirty="0">
                <a:solidFill>
                  <a:srgbClr val="002060"/>
                </a:solidFill>
              </a:rPr>
              <a:t>Rust or “La Roya”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sklar\AppData\Local\Microsoft\Windows\Temporary Internet Files\Content.IE5\44MNB3LQ\Guatemala_Nov2014_AshleyCheuk-225_720x480_72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4211"/>
          <a:stretch/>
        </p:blipFill>
        <p:spPr bwMode="auto">
          <a:xfrm>
            <a:off x="-1021858" y="-685800"/>
            <a:ext cx="10546858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0753"/>
            <a:ext cx="9601200" cy="685940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057400" y="1600200"/>
            <a:ext cx="777297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Organic Coffee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Farming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Dona Ana Lucia Banol, Asprocafe, Colombi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762" t="3867" r="4762" b="5892"/>
          <a:stretch>
            <a:fillRect/>
          </a:stretch>
        </p:blipFill>
        <p:spPr>
          <a:xfrm>
            <a:off x="3793551" y="373807"/>
            <a:ext cx="5314354" cy="6526400"/>
          </a:xfrm>
        </p:spPr>
      </p:pic>
    </p:spTree>
    <p:extLst>
      <p:ext uri="{BB962C8B-B14F-4D97-AF65-F5344CB8AC3E}">
        <p14:creationId xmlns:p14="http://schemas.microsoft.com/office/powerpoint/2010/main" val="42423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eekingOut_PPT_template_p2_v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5" y="-5412"/>
            <a:ext cx="9144000" cy="68594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199"/>
            <a:ext cx="7696200" cy="39624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Biodiversity: planting diverse tree and plant species, i.e., cacao, citrus, banana, etc. Fewer attacks by diseases and insects. More migratory birds to eat insects.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Conservation and protection of soil and water, i.e., composting discarded coffee fruit to enrich the soil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Innovative Farming Techniques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Other </a:t>
            </a:r>
            <a:r>
              <a:rPr lang="en-US" b="1" dirty="0" smtClean="0">
                <a:solidFill>
                  <a:srgbClr val="002060"/>
                </a:solidFill>
              </a:rPr>
              <a:t>Organic Techniques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Replenishment of soil using beneficial microorganisms which improve the absorption of nutrients</a:t>
            </a:r>
          </a:p>
          <a:p>
            <a:r>
              <a:rPr lang="en-US" dirty="0">
                <a:solidFill>
                  <a:srgbClr val="002060"/>
                </a:solidFill>
              </a:rPr>
              <a:t>Use of </a:t>
            </a:r>
            <a:r>
              <a:rPr lang="en-US" dirty="0" err="1" smtClean="0">
                <a:solidFill>
                  <a:srgbClr val="002060"/>
                </a:solidFill>
              </a:rPr>
              <a:t>vermiculture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dirty="0">
                <a:solidFill>
                  <a:srgbClr val="002060"/>
                </a:solidFill>
              </a:rPr>
              <a:t>natural soil supplements</a:t>
            </a:r>
          </a:p>
          <a:p>
            <a:r>
              <a:rPr lang="en-US" dirty="0">
                <a:solidFill>
                  <a:srgbClr val="002060"/>
                </a:solidFill>
              </a:rPr>
              <a:t>Clearing out diseased coffee, selective pruning</a:t>
            </a:r>
          </a:p>
          <a:p>
            <a:r>
              <a:rPr lang="en-US" dirty="0">
                <a:solidFill>
                  <a:srgbClr val="002060"/>
                </a:solidFill>
              </a:rPr>
              <a:t> Replanting </a:t>
            </a:r>
            <a:r>
              <a:rPr lang="en-US" dirty="0" smtClean="0">
                <a:solidFill>
                  <a:srgbClr val="002060"/>
                </a:solidFill>
              </a:rPr>
              <a:t>stronger </a:t>
            </a:r>
            <a:r>
              <a:rPr lang="en-US" dirty="0">
                <a:solidFill>
                  <a:srgbClr val="002060"/>
                </a:solidFill>
              </a:rPr>
              <a:t>disease resistant </a:t>
            </a:r>
            <a:r>
              <a:rPr lang="en-US" dirty="0" smtClean="0">
                <a:solidFill>
                  <a:srgbClr val="002060"/>
                </a:solidFill>
              </a:rPr>
              <a:t>plants 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53" y="0"/>
            <a:ext cx="9144000" cy="6859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733800" cy="3124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Organic Compost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2011-05-11 09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0050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388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eekingOut_PPT_template_p2_v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</a:rPr>
              <a:t>What can you do?</a:t>
            </a:r>
            <a:br>
              <a:rPr lang="en-US" altLang="en-US" b="1" dirty="0" smtClean="0">
                <a:solidFill>
                  <a:srgbClr val="002060"/>
                </a:solidFill>
              </a:rPr>
            </a:br>
            <a:r>
              <a:rPr lang="en-US" altLang="en-US" b="1" dirty="0" smtClean="0">
                <a:solidFill>
                  <a:srgbClr val="002060"/>
                </a:solidFill>
              </a:rPr>
              <a:t>Get </a:t>
            </a:r>
            <a:r>
              <a:rPr lang="en-US" altLang="en-US" b="1" dirty="0">
                <a:solidFill>
                  <a:srgbClr val="002060"/>
                </a:solidFill>
              </a:rPr>
              <a:t>your community involved!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2060"/>
                </a:solidFill>
              </a:rPr>
              <a:t>Serve </a:t>
            </a:r>
            <a:r>
              <a:rPr lang="en-US" altLang="en-US" sz="2800" dirty="0" smtClean="0">
                <a:solidFill>
                  <a:srgbClr val="002060"/>
                </a:solidFill>
              </a:rPr>
              <a:t>organic, fairly </a:t>
            </a:r>
            <a:r>
              <a:rPr lang="en-US" altLang="en-US" sz="2800" dirty="0">
                <a:solidFill>
                  <a:srgbClr val="002060"/>
                </a:solidFill>
              </a:rPr>
              <a:t>traded coffee, tea, and chocolate in your school or community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Sell organic,  </a:t>
            </a:r>
            <a:r>
              <a:rPr lang="en-US" altLang="en-US" sz="2800" dirty="0">
                <a:solidFill>
                  <a:srgbClr val="002060"/>
                </a:solidFill>
              </a:rPr>
              <a:t>fair trade products at </a:t>
            </a:r>
            <a:r>
              <a:rPr lang="en-US" altLang="en-US" sz="2800" dirty="0" smtClean="0">
                <a:solidFill>
                  <a:srgbClr val="002060"/>
                </a:solidFill>
              </a:rPr>
              <a:t>fairs and farmers markets 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Design </a:t>
            </a:r>
            <a:r>
              <a:rPr lang="en-US" altLang="en-US" sz="2800" dirty="0">
                <a:solidFill>
                  <a:srgbClr val="002060"/>
                </a:solidFill>
              </a:rPr>
              <a:t>Fair Trade </a:t>
            </a:r>
            <a:r>
              <a:rPr lang="en-US" altLang="en-US" sz="2800" dirty="0" smtClean="0">
                <a:solidFill>
                  <a:srgbClr val="002060"/>
                </a:solidFill>
              </a:rPr>
              <a:t>fund raising projects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2060"/>
                </a:solidFill>
              </a:rPr>
              <a:t>Organize an educational  </a:t>
            </a:r>
            <a:r>
              <a:rPr lang="en-US" altLang="en-US" sz="2800" dirty="0" smtClean="0">
                <a:solidFill>
                  <a:srgbClr val="002060"/>
                </a:solidFill>
              </a:rPr>
              <a:t>program </a:t>
            </a:r>
            <a:r>
              <a:rPr lang="en-US" altLang="en-US" sz="2800" dirty="0">
                <a:solidFill>
                  <a:srgbClr val="002060"/>
                </a:solidFill>
              </a:rPr>
              <a:t>for adults or </a:t>
            </a:r>
            <a:r>
              <a:rPr lang="en-US" altLang="en-US" sz="2800" dirty="0" smtClean="0">
                <a:solidFill>
                  <a:srgbClr val="002060"/>
                </a:solidFill>
              </a:rPr>
              <a:t>children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Host an educational chocolate or coffee tasting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Attend </a:t>
            </a:r>
            <a:r>
              <a:rPr lang="en-US" altLang="en-US" sz="2800" dirty="0">
                <a:solidFill>
                  <a:srgbClr val="002060"/>
                </a:solidFill>
              </a:rPr>
              <a:t>a delegation </a:t>
            </a:r>
            <a:r>
              <a:rPr lang="en-US" altLang="en-US" sz="2800" dirty="0" smtClean="0">
                <a:solidFill>
                  <a:srgbClr val="002060"/>
                </a:solidFill>
              </a:rPr>
              <a:t>with Equal Exchange to visit farmers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401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977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81165"/>
                </a:solidFill>
              </a:rPr>
              <a:t>Building Relationships</a:t>
            </a:r>
            <a:endParaRPr lang="en-US" b="1" dirty="0">
              <a:solidFill>
                <a:srgbClr val="38116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700"/>
            <a:ext cx="70675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800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Our Mission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Equal Exchange’s mission is to build long-term partnerships that are economically just and </a:t>
            </a:r>
            <a:r>
              <a:rPr lang="en-US" b="1" dirty="0" smtClean="0">
                <a:solidFill>
                  <a:srgbClr val="002060"/>
                </a:solidFill>
              </a:rPr>
              <a:t>environmentally sound</a:t>
            </a:r>
            <a:r>
              <a:rPr lang="en-US" dirty="0" smtClean="0">
                <a:solidFill>
                  <a:srgbClr val="002060"/>
                </a:solidFill>
              </a:rPr>
              <a:t>, to foster mutually beneficial relations between farmers and consumers, and to demonstrate, through our success, the viability of worker cooperatives and fair trade.</a:t>
            </a:r>
          </a:p>
        </p:txBody>
      </p:sp>
    </p:spTree>
    <p:extLst>
      <p:ext uri="{BB962C8B-B14F-4D97-AF65-F5344CB8AC3E}">
        <p14:creationId xmlns:p14="http://schemas.microsoft.com/office/powerpoint/2010/main" val="29870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01"/>
            <a:ext cx="9144000" cy="68594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Organic Coffee Cherries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Las Colinas Coffee Cherries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172907"/>
            <a:ext cx="7696200" cy="4510784"/>
          </a:xfrm>
        </p:spPr>
      </p:pic>
    </p:spTree>
    <p:extLst>
      <p:ext uri="{BB962C8B-B14F-4D97-AF65-F5344CB8AC3E}">
        <p14:creationId xmlns:p14="http://schemas.microsoft.com/office/powerpoint/2010/main" val="31298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.18.2015 bulk coffee gary goodman 007 de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692869" cy="54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.19.2014 single serve gary goodman 011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71731" cy="43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Coffees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9240"/>
            <a:ext cx="6400800" cy="3779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Organic Chocolate </a:t>
            </a:r>
            <a:r>
              <a:rPr lang="en-US" b="1" dirty="0" smtClean="0">
                <a:solidFill>
                  <a:srgbClr val="002060"/>
                </a:solidFill>
              </a:rPr>
              <a:t>Bars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01"/>
            <a:ext cx="9144000" cy="6859401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457200"/>
            <a:ext cx="6925002" cy="6194487"/>
          </a:xfrm>
        </p:spPr>
      </p:pic>
    </p:spTree>
    <p:extLst>
      <p:ext uri="{BB962C8B-B14F-4D97-AF65-F5344CB8AC3E}">
        <p14:creationId xmlns:p14="http://schemas.microsoft.com/office/powerpoint/2010/main" val="6747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7011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57045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648200"/>
            <a:ext cx="6928021" cy="147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Why c</a:t>
            </a:r>
            <a:r>
              <a:rPr lang="en-US" altLang="en-US" b="1" dirty="0" smtClean="0">
                <a:solidFill>
                  <a:srgbClr val="002060"/>
                </a:solidFill>
              </a:rPr>
              <a:t>acao, </a:t>
            </a:r>
            <a:r>
              <a:rPr lang="en-US" altLang="en-US" b="1" dirty="0">
                <a:solidFill>
                  <a:srgbClr val="002060"/>
                </a:solidFill>
              </a:rPr>
              <a:t>c</a:t>
            </a:r>
            <a:r>
              <a:rPr lang="en-US" altLang="en-US" b="1" dirty="0" smtClean="0">
                <a:solidFill>
                  <a:srgbClr val="002060"/>
                </a:solidFill>
              </a:rPr>
              <a:t>offee, </a:t>
            </a:r>
            <a:r>
              <a:rPr lang="en-US" altLang="en-US" b="1" dirty="0">
                <a:solidFill>
                  <a:srgbClr val="002060"/>
                </a:solidFill>
              </a:rPr>
              <a:t>t</a:t>
            </a:r>
            <a:r>
              <a:rPr lang="en-US" altLang="en-US" b="1" dirty="0" smtClean="0">
                <a:solidFill>
                  <a:srgbClr val="002060"/>
                </a:solidFill>
              </a:rPr>
              <a:t>ea and the other specific products?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altLang="en-US" dirty="0">
              <a:latin typeface="Optima" pitchFamily="34" charset="0"/>
            </a:endParaRPr>
          </a:p>
        </p:txBody>
      </p:sp>
      <p:pic>
        <p:nvPicPr>
          <p:cNvPr id="5" name="Picture 8" descr="C:\Users\dmattes\Desktop\cocoa b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046245"/>
            <a:ext cx="2189463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C:\Users\dmattes\Desktop\coffee bea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62" y="1046245"/>
            <a:ext cx="2897808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dmattes\Desktop\tea pick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69" y="1046244"/>
            <a:ext cx="2145552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54"/>
            <a:ext cx="9144000" cy="6859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How does Fair Trade work?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05700" cy="3733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2060"/>
                </a:solidFill>
              </a:rPr>
              <a:t>Fair Trade organizations partner </a:t>
            </a:r>
            <a:r>
              <a:rPr lang="en-US" altLang="en-US" dirty="0" smtClean="0">
                <a:solidFill>
                  <a:srgbClr val="002060"/>
                </a:solidFill>
              </a:rPr>
              <a:t>with democratic </a:t>
            </a:r>
            <a:r>
              <a:rPr lang="en-US" altLang="en-US" dirty="0">
                <a:solidFill>
                  <a:srgbClr val="002060"/>
                </a:solidFill>
              </a:rPr>
              <a:t>farmer cooperatives, eliminating middle people—more benefits to </a:t>
            </a:r>
            <a:r>
              <a:rPr lang="en-US" altLang="en-US" dirty="0" smtClean="0">
                <a:solidFill>
                  <a:srgbClr val="002060"/>
                </a:solidFill>
              </a:rPr>
              <a:t>farmers and a fair price. </a:t>
            </a:r>
            <a:endParaRPr lang="en-US" altLang="en-US" dirty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2060"/>
                </a:solidFill>
              </a:rPr>
              <a:t>Long-term direct relationships </a:t>
            </a:r>
            <a:r>
              <a:rPr lang="en-US" altLang="en-US" sz="3200" dirty="0">
                <a:solidFill>
                  <a:srgbClr val="002060"/>
                </a:solidFill>
              </a:rPr>
              <a:t>with a </a:t>
            </a:r>
            <a:r>
              <a:rPr lang="en-US" altLang="en-US" sz="3200" dirty="0" smtClean="0">
                <a:solidFill>
                  <a:srgbClr val="002060"/>
                </a:solidFill>
              </a:rPr>
              <a:t>partner that farmers can rely upon      	 </a:t>
            </a: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Financial </a:t>
            </a:r>
            <a:r>
              <a:rPr lang="en-US" altLang="en-US" dirty="0">
                <a:solidFill>
                  <a:srgbClr val="002060"/>
                </a:solidFill>
              </a:rPr>
              <a:t>loans to farmers so that they can plan and plant for the upcoming year before they receive their money from </a:t>
            </a:r>
            <a:r>
              <a:rPr lang="en-US" altLang="en-US" dirty="0" smtClean="0">
                <a:solidFill>
                  <a:srgbClr val="002060"/>
                </a:solidFill>
              </a:rPr>
              <a:t>the harvest</a:t>
            </a:r>
            <a:r>
              <a:rPr lang="en-US" altLang="en-US" dirty="0">
                <a:solidFill>
                  <a:srgbClr val="002060"/>
                </a:solidFill>
              </a:rPr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2462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Living Ethically and in Harmony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Each one of us has 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responsibility to </a:t>
            </a:r>
            <a:r>
              <a:rPr lang="en-US" sz="4000" dirty="0">
                <a:solidFill>
                  <a:srgbClr val="002060"/>
                </a:solidFill>
              </a:rPr>
              <a:t>protect and sustain </a:t>
            </a:r>
            <a:r>
              <a:rPr lang="en-US" sz="4000" dirty="0" smtClean="0">
                <a:solidFill>
                  <a:srgbClr val="002060"/>
                </a:solidFill>
              </a:rPr>
              <a:t>our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natural </a:t>
            </a:r>
            <a:r>
              <a:rPr lang="en-US" sz="4000" dirty="0" smtClean="0">
                <a:solidFill>
                  <a:srgbClr val="002060"/>
                </a:solidFill>
              </a:rPr>
              <a:t>world. This includes </a:t>
            </a:r>
            <a:r>
              <a:rPr lang="en-US" sz="4000" dirty="0">
                <a:solidFill>
                  <a:srgbClr val="002060"/>
                </a:solidFill>
              </a:rPr>
              <a:t>all of the </a:t>
            </a:r>
            <a:r>
              <a:rPr lang="en-US" sz="4000" dirty="0" smtClean="0">
                <a:solidFill>
                  <a:srgbClr val="002060"/>
                </a:solidFill>
              </a:rPr>
              <a:t>plants and animals that provide the food to nourish us. We want to ensure a healthy, vibrant Earth for future generations.  </a:t>
            </a:r>
            <a:endParaRPr lang="en-US" sz="4000" dirty="0">
              <a:solidFill>
                <a:srgbClr val="002060"/>
              </a:solidFill>
            </a:endParaRP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817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0"/>
            <a:ext cx="9144000" cy="732462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2" name="xYzl_YwTUL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51933" y="525379"/>
            <a:ext cx="7840133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4848" y="-762000"/>
            <a:ext cx="10439400" cy="783114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8839200" cy="1905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Conventional (non-organic) Farming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4" y="1524000"/>
            <a:ext cx="8001000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ekingOut_PPT_template_p2_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01"/>
            <a:ext cx="9144000" cy="6859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Plantations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79248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Monoculture </a:t>
            </a:r>
            <a:r>
              <a:rPr lang="en-US" dirty="0">
                <a:solidFill>
                  <a:srgbClr val="002060"/>
                </a:solidFill>
              </a:rPr>
              <a:t>leads to soil erosion and </a:t>
            </a:r>
            <a:r>
              <a:rPr lang="en-US" dirty="0" smtClean="0">
                <a:solidFill>
                  <a:srgbClr val="002060"/>
                </a:solidFill>
              </a:rPr>
              <a:t>plants that are more vulnerable to destructive insects and diseases. </a:t>
            </a:r>
          </a:p>
          <a:p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eavily sprayed with chemical fertilizers, pesticides, fungicides.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Bird life destroyed: fewer of them to eat the insects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41" name="Picture 1" descr="C:\Documents and Settings\ewest\Local Settings\Temporary Internet Files\Content.IE5\TWL2PUKU\MP9004007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882" y="4267201"/>
            <a:ext cx="3887718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3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1066</Words>
  <Application>Microsoft Office PowerPoint</Application>
  <PresentationFormat>On-screen Show (4:3)</PresentationFormat>
  <Paragraphs>99</Paragraphs>
  <Slides>22</Slides>
  <Notes>19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Small Farmers, Big Change</vt:lpstr>
      <vt:lpstr>Our Mission</vt:lpstr>
      <vt:lpstr>PowerPoint Presentation</vt:lpstr>
      <vt:lpstr>PowerPoint Presentation</vt:lpstr>
      <vt:lpstr>How does Fair Trade work?</vt:lpstr>
      <vt:lpstr>Living Ethically and in Harmony </vt:lpstr>
      <vt:lpstr>PowerPoint Presentation</vt:lpstr>
      <vt:lpstr>Conventional (non-organic) Farming</vt:lpstr>
      <vt:lpstr>Plantations</vt:lpstr>
      <vt:lpstr>Climate change</vt:lpstr>
      <vt:lpstr>Devastation from flooding</vt:lpstr>
      <vt:lpstr>   Plant Disease such as  Coffee Rust or “La Roya”    </vt:lpstr>
      <vt:lpstr>PowerPoint Presentation</vt:lpstr>
      <vt:lpstr>Organic Coffee Farming</vt:lpstr>
      <vt:lpstr>Innovative Farming Techniques  </vt:lpstr>
      <vt:lpstr>Other Organic Techniques</vt:lpstr>
      <vt:lpstr>Organic Compost</vt:lpstr>
      <vt:lpstr>What can you do? Get your community involved!</vt:lpstr>
      <vt:lpstr>Building Relationships</vt:lpstr>
      <vt:lpstr> Organic Coffee Cherries </vt:lpstr>
      <vt:lpstr>Organic Coffees </vt:lpstr>
      <vt:lpstr>Organic Chocolate Bars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Sklar</dc:creator>
  <cp:lastModifiedBy>Bethany Karbowski</cp:lastModifiedBy>
  <cp:revision>114</cp:revision>
  <dcterms:created xsi:type="dcterms:W3CDTF">2006-08-16T00:00:00Z</dcterms:created>
  <dcterms:modified xsi:type="dcterms:W3CDTF">2017-05-19T17:20:54Z</dcterms:modified>
</cp:coreProperties>
</file>